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58" r:id="rId4"/>
    <p:sldId id="259" r:id="rId5"/>
    <p:sldId id="260" r:id="rId6"/>
    <p:sldId id="266" r:id="rId7"/>
    <p:sldId id="267" r:id="rId8"/>
    <p:sldId id="261"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ning Nesbitt" initials="CN" lastIdx="1" clrIdx="0">
    <p:extLst>
      <p:ext uri="{19B8F6BF-5375-455C-9EA6-DF929625EA0E}">
        <p15:presenceInfo xmlns:p15="http://schemas.microsoft.com/office/powerpoint/2012/main" userId="S::cnesbitt@tableau.com::07e3c1da-6a8c-4952-b00c-e0c72c17ba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1E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20" autoAdjust="0"/>
    <p:restoredTop sz="95296"/>
  </p:normalViewPr>
  <p:slideViewPr>
    <p:cSldViewPr snapToGrid="0">
      <p:cViewPr varScale="1">
        <p:scale>
          <a:sx n="93" d="100"/>
          <a:sy n="93" d="100"/>
        </p:scale>
        <p:origin x="352" y="208"/>
      </p:cViewPr>
      <p:guideLst/>
    </p:cSldViewPr>
  </p:slideViewPr>
  <p:notesTextViewPr>
    <p:cViewPr>
      <p:scale>
        <a:sx n="1" d="1"/>
        <a:sy n="1" d="1"/>
      </p:scale>
      <p:origin x="0" y="0"/>
    </p:cViewPr>
  </p:notesTextViewPr>
  <p:notesViewPr>
    <p:cSldViewPr snapToGrid="0">
      <p:cViewPr varScale="1">
        <p:scale>
          <a:sx n="80" d="100"/>
          <a:sy n="80" d="100"/>
        </p:scale>
        <p:origin x="404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9EF19A-DF99-3441-971D-5CF142CA7CF5}" type="doc">
      <dgm:prSet loTypeId="urn:microsoft.com/office/officeart/2005/8/layout/StepDownProcess" loCatId="list" qsTypeId="urn:microsoft.com/office/officeart/2005/8/quickstyle/simple1" qsCatId="simple" csTypeId="urn:microsoft.com/office/officeart/2005/8/colors/colorful2" csCatId="colorful" phldr="1"/>
      <dgm:spPr/>
      <dgm:t>
        <a:bodyPr/>
        <a:lstStyle/>
        <a:p>
          <a:endParaRPr lang="en-US"/>
        </a:p>
      </dgm:t>
    </dgm:pt>
    <dgm:pt modelId="{7E38552D-BF0F-454D-9626-1725DF34723F}">
      <dgm:prSet custT="1"/>
      <dgm:spPr/>
      <dgm:t>
        <a:bodyPr/>
        <a:lstStyle/>
        <a:p>
          <a:r>
            <a:rPr lang="en-US" sz="1400" dirty="0"/>
            <a:t> Data Democratization </a:t>
          </a:r>
        </a:p>
      </dgm:t>
    </dgm:pt>
    <dgm:pt modelId="{FA833C11-1CC5-9340-AEFE-8FCE76872015}" type="parTrans" cxnId="{F6B11331-DF12-694B-A547-7F3FCC7DC7B2}">
      <dgm:prSet/>
      <dgm:spPr/>
      <dgm:t>
        <a:bodyPr/>
        <a:lstStyle/>
        <a:p>
          <a:endParaRPr lang="en-US" sz="1400"/>
        </a:p>
      </dgm:t>
    </dgm:pt>
    <dgm:pt modelId="{F10C62B6-2475-BB42-9C5F-AA440F6C1325}" type="sibTrans" cxnId="{F6B11331-DF12-694B-A547-7F3FCC7DC7B2}">
      <dgm:prSet/>
      <dgm:spPr/>
      <dgm:t>
        <a:bodyPr/>
        <a:lstStyle/>
        <a:p>
          <a:endParaRPr lang="en-US" sz="1400"/>
        </a:p>
      </dgm:t>
    </dgm:pt>
    <dgm:pt modelId="{B9D680C2-C44C-EE49-9111-8050B547357F}">
      <dgm:prSet custT="1"/>
      <dgm:spPr/>
      <dgm:t>
        <a:bodyPr/>
        <a:lstStyle/>
        <a:p>
          <a:r>
            <a:rPr lang="en-US" sz="1400" dirty="0"/>
            <a:t>Capacity building at the community level </a:t>
          </a:r>
        </a:p>
      </dgm:t>
    </dgm:pt>
    <dgm:pt modelId="{44A00A37-A9C9-414E-9F27-717C7CAD0180}" type="parTrans" cxnId="{E8EFC586-809C-5242-8BE9-50F669FF83A7}">
      <dgm:prSet/>
      <dgm:spPr/>
      <dgm:t>
        <a:bodyPr/>
        <a:lstStyle/>
        <a:p>
          <a:endParaRPr lang="en-US" sz="1400"/>
        </a:p>
      </dgm:t>
    </dgm:pt>
    <dgm:pt modelId="{238BED97-EF76-B44E-9F24-9100D7B33D26}" type="sibTrans" cxnId="{E8EFC586-809C-5242-8BE9-50F669FF83A7}">
      <dgm:prSet/>
      <dgm:spPr/>
      <dgm:t>
        <a:bodyPr/>
        <a:lstStyle/>
        <a:p>
          <a:endParaRPr lang="en-US" sz="1400"/>
        </a:p>
      </dgm:t>
    </dgm:pt>
    <dgm:pt modelId="{36DC0A4A-C301-0D41-9EFE-A00AA9E55496}">
      <dgm:prSet custT="1"/>
      <dgm:spPr/>
      <dgm:t>
        <a:bodyPr/>
        <a:lstStyle/>
        <a:p>
          <a:r>
            <a:rPr lang="en-US" sz="1400" dirty="0"/>
            <a:t>Areas of focus</a:t>
          </a:r>
        </a:p>
      </dgm:t>
    </dgm:pt>
    <dgm:pt modelId="{BE3B6E09-80BF-EA45-BA00-7B00E363FCF4}" type="parTrans" cxnId="{6A79F171-EACA-8A46-8F49-632E5F559DC7}">
      <dgm:prSet/>
      <dgm:spPr/>
      <dgm:t>
        <a:bodyPr/>
        <a:lstStyle/>
        <a:p>
          <a:endParaRPr lang="en-US" sz="1400"/>
        </a:p>
      </dgm:t>
    </dgm:pt>
    <dgm:pt modelId="{0F2E1CBF-C15F-6045-A34A-7F03C2FF8D02}" type="sibTrans" cxnId="{6A79F171-EACA-8A46-8F49-632E5F559DC7}">
      <dgm:prSet/>
      <dgm:spPr/>
      <dgm:t>
        <a:bodyPr/>
        <a:lstStyle/>
        <a:p>
          <a:endParaRPr lang="en-US" sz="1400"/>
        </a:p>
      </dgm:t>
    </dgm:pt>
    <dgm:pt modelId="{CE0C7839-A491-8342-95E2-B0FE7B5D49AC}" type="pres">
      <dgm:prSet presAssocID="{EC9EF19A-DF99-3441-971D-5CF142CA7CF5}" presName="rootnode" presStyleCnt="0">
        <dgm:presLayoutVars>
          <dgm:chMax/>
          <dgm:chPref/>
          <dgm:dir/>
          <dgm:animLvl val="lvl"/>
        </dgm:presLayoutVars>
      </dgm:prSet>
      <dgm:spPr/>
    </dgm:pt>
    <dgm:pt modelId="{FACCEF23-4584-6344-AF45-162E000804EE}" type="pres">
      <dgm:prSet presAssocID="{7E38552D-BF0F-454D-9626-1725DF34723F}" presName="composite" presStyleCnt="0"/>
      <dgm:spPr/>
    </dgm:pt>
    <dgm:pt modelId="{2D91D944-9158-EE45-946C-76C82BF2A15E}" type="pres">
      <dgm:prSet presAssocID="{7E38552D-BF0F-454D-9626-1725DF34723F}" presName="bentUpArrow1" presStyleLbl="alignImgPlace1" presStyleIdx="0" presStyleCnt="2"/>
      <dgm:spPr/>
    </dgm:pt>
    <dgm:pt modelId="{716CC7B2-B582-E94C-A0B3-2C5D1DB2EE78}" type="pres">
      <dgm:prSet presAssocID="{7E38552D-BF0F-454D-9626-1725DF34723F}" presName="ParentText" presStyleLbl="node1" presStyleIdx="0" presStyleCnt="3">
        <dgm:presLayoutVars>
          <dgm:chMax val="1"/>
          <dgm:chPref val="1"/>
          <dgm:bulletEnabled val="1"/>
        </dgm:presLayoutVars>
      </dgm:prSet>
      <dgm:spPr/>
    </dgm:pt>
    <dgm:pt modelId="{E9012CDF-797C-5A4D-BB46-0135E0A8D61E}" type="pres">
      <dgm:prSet presAssocID="{7E38552D-BF0F-454D-9626-1725DF34723F}" presName="ChildText" presStyleLbl="revTx" presStyleIdx="0" presStyleCnt="2">
        <dgm:presLayoutVars>
          <dgm:chMax val="0"/>
          <dgm:chPref val="0"/>
          <dgm:bulletEnabled val="1"/>
        </dgm:presLayoutVars>
      </dgm:prSet>
      <dgm:spPr/>
    </dgm:pt>
    <dgm:pt modelId="{0C349B96-EAB3-C345-A4C1-FE15BC66248A}" type="pres">
      <dgm:prSet presAssocID="{F10C62B6-2475-BB42-9C5F-AA440F6C1325}" presName="sibTrans" presStyleCnt="0"/>
      <dgm:spPr/>
    </dgm:pt>
    <dgm:pt modelId="{C2EFA1BA-B8E5-A448-8EE5-BFA17B1CD9CE}" type="pres">
      <dgm:prSet presAssocID="{B9D680C2-C44C-EE49-9111-8050B547357F}" presName="composite" presStyleCnt="0"/>
      <dgm:spPr/>
    </dgm:pt>
    <dgm:pt modelId="{43E554B5-8E0B-D547-8247-EBA2FC4037B5}" type="pres">
      <dgm:prSet presAssocID="{B9D680C2-C44C-EE49-9111-8050B547357F}" presName="bentUpArrow1" presStyleLbl="alignImgPlace1" presStyleIdx="1" presStyleCnt="2"/>
      <dgm:spPr/>
    </dgm:pt>
    <dgm:pt modelId="{82032F9B-EB13-E645-A3C4-C6FA0A4EA944}" type="pres">
      <dgm:prSet presAssocID="{B9D680C2-C44C-EE49-9111-8050B547357F}" presName="ParentText" presStyleLbl="node1" presStyleIdx="1" presStyleCnt="3">
        <dgm:presLayoutVars>
          <dgm:chMax val="1"/>
          <dgm:chPref val="1"/>
          <dgm:bulletEnabled val="1"/>
        </dgm:presLayoutVars>
      </dgm:prSet>
      <dgm:spPr/>
    </dgm:pt>
    <dgm:pt modelId="{2DC0C813-A966-3D46-8188-2BAE13B9DA84}" type="pres">
      <dgm:prSet presAssocID="{B9D680C2-C44C-EE49-9111-8050B547357F}" presName="ChildText" presStyleLbl="revTx" presStyleIdx="1" presStyleCnt="2">
        <dgm:presLayoutVars>
          <dgm:chMax val="0"/>
          <dgm:chPref val="0"/>
          <dgm:bulletEnabled val="1"/>
        </dgm:presLayoutVars>
      </dgm:prSet>
      <dgm:spPr/>
    </dgm:pt>
    <dgm:pt modelId="{001B52D6-4277-7943-BC4F-18B59A557506}" type="pres">
      <dgm:prSet presAssocID="{238BED97-EF76-B44E-9F24-9100D7B33D26}" presName="sibTrans" presStyleCnt="0"/>
      <dgm:spPr/>
    </dgm:pt>
    <dgm:pt modelId="{51E814F3-58D6-6943-A4C6-AC0902E486DC}" type="pres">
      <dgm:prSet presAssocID="{36DC0A4A-C301-0D41-9EFE-A00AA9E55496}" presName="composite" presStyleCnt="0"/>
      <dgm:spPr/>
    </dgm:pt>
    <dgm:pt modelId="{44BF7408-B960-3546-A130-076A72F26D21}" type="pres">
      <dgm:prSet presAssocID="{36DC0A4A-C301-0D41-9EFE-A00AA9E55496}" presName="ParentText" presStyleLbl="node1" presStyleIdx="2" presStyleCnt="3">
        <dgm:presLayoutVars>
          <dgm:chMax val="1"/>
          <dgm:chPref val="1"/>
          <dgm:bulletEnabled val="1"/>
        </dgm:presLayoutVars>
      </dgm:prSet>
      <dgm:spPr/>
    </dgm:pt>
  </dgm:ptLst>
  <dgm:cxnLst>
    <dgm:cxn modelId="{2254761C-8B82-F64C-B183-5D86ACBE0378}" type="presOf" srcId="{7E38552D-BF0F-454D-9626-1725DF34723F}" destId="{716CC7B2-B582-E94C-A0B3-2C5D1DB2EE78}" srcOrd="0" destOrd="0" presId="urn:microsoft.com/office/officeart/2005/8/layout/StepDownProcess"/>
    <dgm:cxn modelId="{F6B11331-DF12-694B-A547-7F3FCC7DC7B2}" srcId="{EC9EF19A-DF99-3441-971D-5CF142CA7CF5}" destId="{7E38552D-BF0F-454D-9626-1725DF34723F}" srcOrd="0" destOrd="0" parTransId="{FA833C11-1CC5-9340-AEFE-8FCE76872015}" sibTransId="{F10C62B6-2475-BB42-9C5F-AA440F6C1325}"/>
    <dgm:cxn modelId="{DBA6C944-048B-034C-AF54-43EDD759B922}" type="presOf" srcId="{EC9EF19A-DF99-3441-971D-5CF142CA7CF5}" destId="{CE0C7839-A491-8342-95E2-B0FE7B5D49AC}" srcOrd="0" destOrd="0" presId="urn:microsoft.com/office/officeart/2005/8/layout/StepDownProcess"/>
    <dgm:cxn modelId="{6A79F171-EACA-8A46-8F49-632E5F559DC7}" srcId="{EC9EF19A-DF99-3441-971D-5CF142CA7CF5}" destId="{36DC0A4A-C301-0D41-9EFE-A00AA9E55496}" srcOrd="2" destOrd="0" parTransId="{BE3B6E09-80BF-EA45-BA00-7B00E363FCF4}" sibTransId="{0F2E1CBF-C15F-6045-A34A-7F03C2FF8D02}"/>
    <dgm:cxn modelId="{E8EFC586-809C-5242-8BE9-50F669FF83A7}" srcId="{EC9EF19A-DF99-3441-971D-5CF142CA7CF5}" destId="{B9D680C2-C44C-EE49-9111-8050B547357F}" srcOrd="1" destOrd="0" parTransId="{44A00A37-A9C9-414E-9F27-717C7CAD0180}" sibTransId="{238BED97-EF76-B44E-9F24-9100D7B33D26}"/>
    <dgm:cxn modelId="{35341BC1-CA63-0941-B285-92CF8757E2CF}" type="presOf" srcId="{36DC0A4A-C301-0D41-9EFE-A00AA9E55496}" destId="{44BF7408-B960-3546-A130-076A72F26D21}" srcOrd="0" destOrd="0" presId="urn:microsoft.com/office/officeart/2005/8/layout/StepDownProcess"/>
    <dgm:cxn modelId="{5CD50FD9-C8F3-E44E-8DBF-0DC4D34F65CE}" type="presOf" srcId="{B9D680C2-C44C-EE49-9111-8050B547357F}" destId="{82032F9B-EB13-E645-A3C4-C6FA0A4EA944}" srcOrd="0" destOrd="0" presId="urn:microsoft.com/office/officeart/2005/8/layout/StepDownProcess"/>
    <dgm:cxn modelId="{CCF23F0C-524D-9C4F-9958-50BF99A257D6}" type="presParOf" srcId="{CE0C7839-A491-8342-95E2-B0FE7B5D49AC}" destId="{FACCEF23-4584-6344-AF45-162E000804EE}" srcOrd="0" destOrd="0" presId="urn:microsoft.com/office/officeart/2005/8/layout/StepDownProcess"/>
    <dgm:cxn modelId="{918376EB-7C83-224F-93B1-90B50A5BF155}" type="presParOf" srcId="{FACCEF23-4584-6344-AF45-162E000804EE}" destId="{2D91D944-9158-EE45-946C-76C82BF2A15E}" srcOrd="0" destOrd="0" presId="urn:microsoft.com/office/officeart/2005/8/layout/StepDownProcess"/>
    <dgm:cxn modelId="{6F671B86-CD64-F847-8617-4CCB05E29279}" type="presParOf" srcId="{FACCEF23-4584-6344-AF45-162E000804EE}" destId="{716CC7B2-B582-E94C-A0B3-2C5D1DB2EE78}" srcOrd="1" destOrd="0" presId="urn:microsoft.com/office/officeart/2005/8/layout/StepDownProcess"/>
    <dgm:cxn modelId="{2D09B4BB-C4CF-7247-B270-8DC757F483D0}" type="presParOf" srcId="{FACCEF23-4584-6344-AF45-162E000804EE}" destId="{E9012CDF-797C-5A4D-BB46-0135E0A8D61E}" srcOrd="2" destOrd="0" presId="urn:microsoft.com/office/officeart/2005/8/layout/StepDownProcess"/>
    <dgm:cxn modelId="{59B31CF1-94DE-EA4B-AA01-D8E179392DDD}" type="presParOf" srcId="{CE0C7839-A491-8342-95E2-B0FE7B5D49AC}" destId="{0C349B96-EAB3-C345-A4C1-FE15BC66248A}" srcOrd="1" destOrd="0" presId="urn:microsoft.com/office/officeart/2005/8/layout/StepDownProcess"/>
    <dgm:cxn modelId="{631DCE95-400E-7546-B9BD-2BA9D836ACDC}" type="presParOf" srcId="{CE0C7839-A491-8342-95E2-B0FE7B5D49AC}" destId="{C2EFA1BA-B8E5-A448-8EE5-BFA17B1CD9CE}" srcOrd="2" destOrd="0" presId="urn:microsoft.com/office/officeart/2005/8/layout/StepDownProcess"/>
    <dgm:cxn modelId="{515A43DF-6A0C-D541-A13B-37B7A27F8324}" type="presParOf" srcId="{C2EFA1BA-B8E5-A448-8EE5-BFA17B1CD9CE}" destId="{43E554B5-8E0B-D547-8247-EBA2FC4037B5}" srcOrd="0" destOrd="0" presId="urn:microsoft.com/office/officeart/2005/8/layout/StepDownProcess"/>
    <dgm:cxn modelId="{1C4600AB-C79D-D144-AC97-8649C3265ACC}" type="presParOf" srcId="{C2EFA1BA-B8E5-A448-8EE5-BFA17B1CD9CE}" destId="{82032F9B-EB13-E645-A3C4-C6FA0A4EA944}" srcOrd="1" destOrd="0" presId="urn:microsoft.com/office/officeart/2005/8/layout/StepDownProcess"/>
    <dgm:cxn modelId="{6067588D-C17B-CD47-97EE-567B21E589CD}" type="presParOf" srcId="{C2EFA1BA-B8E5-A448-8EE5-BFA17B1CD9CE}" destId="{2DC0C813-A966-3D46-8188-2BAE13B9DA84}" srcOrd="2" destOrd="0" presId="urn:microsoft.com/office/officeart/2005/8/layout/StepDownProcess"/>
    <dgm:cxn modelId="{E93C28DD-7499-FD43-A8CC-12FE9F1BA93C}" type="presParOf" srcId="{CE0C7839-A491-8342-95E2-B0FE7B5D49AC}" destId="{001B52D6-4277-7943-BC4F-18B59A557506}" srcOrd="3" destOrd="0" presId="urn:microsoft.com/office/officeart/2005/8/layout/StepDownProcess"/>
    <dgm:cxn modelId="{BA2FA3F8-84AD-6841-B4D7-A204C6F86877}" type="presParOf" srcId="{CE0C7839-A491-8342-95E2-B0FE7B5D49AC}" destId="{51E814F3-58D6-6943-A4C6-AC0902E486DC}" srcOrd="4" destOrd="0" presId="urn:microsoft.com/office/officeart/2005/8/layout/StepDownProcess"/>
    <dgm:cxn modelId="{334B806F-B9B1-1F46-AF83-1076DCEB1175}" type="presParOf" srcId="{51E814F3-58D6-6943-A4C6-AC0902E486DC}" destId="{44BF7408-B960-3546-A130-076A72F26D21}"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3EACC7-386C-4A6B-A581-5B433B65851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AE75A39-3196-4A4B-A899-13D42CD9C883}">
      <dgm:prSet/>
      <dgm:spPr/>
      <dgm:t>
        <a:bodyPr/>
        <a:lstStyle/>
        <a:p>
          <a:r>
            <a:rPr lang="en-US" dirty="0"/>
            <a:t> This effects the disbursement of government funds, services and other resources in various ways. (Census, HUD </a:t>
          </a:r>
          <a:r>
            <a:rPr lang="en-US" dirty="0" err="1"/>
            <a:t>etc</a:t>
          </a:r>
          <a:r>
            <a:rPr lang="en-US" dirty="0"/>
            <a:t>). Disaggregated data may ensure that resources reach everyone who needs them</a:t>
          </a:r>
        </a:p>
      </dgm:t>
    </dgm:pt>
    <dgm:pt modelId="{283FBE8E-5527-496F-B7E1-AB02828185DC}" type="parTrans" cxnId="{09B5E831-57B5-40E3-AB38-0D85B314E1DF}">
      <dgm:prSet/>
      <dgm:spPr/>
      <dgm:t>
        <a:bodyPr/>
        <a:lstStyle/>
        <a:p>
          <a:endParaRPr lang="en-US"/>
        </a:p>
      </dgm:t>
    </dgm:pt>
    <dgm:pt modelId="{85EA3AEA-3B60-4252-8919-D30DC3480353}" type="sibTrans" cxnId="{09B5E831-57B5-40E3-AB38-0D85B314E1DF}">
      <dgm:prSet/>
      <dgm:spPr/>
      <dgm:t>
        <a:bodyPr/>
        <a:lstStyle/>
        <a:p>
          <a:endParaRPr lang="en-US"/>
        </a:p>
      </dgm:t>
    </dgm:pt>
    <dgm:pt modelId="{D3B9BF8D-B439-49DE-8F4C-8E68002FF953}">
      <dgm:prSet/>
      <dgm:spPr/>
      <dgm:t>
        <a:bodyPr/>
        <a:lstStyle/>
        <a:p>
          <a:r>
            <a:rPr lang="en-US" dirty="0"/>
            <a:t>The process of breaking down data into smaller subpopulations allows for analysts, researchers and advocates to look at specific marginalized groups, genders, regions etc. </a:t>
          </a:r>
        </a:p>
      </dgm:t>
    </dgm:pt>
    <dgm:pt modelId="{5606156E-CC8A-454F-8461-98E6B0337CD3}" type="parTrans" cxnId="{E6C98D5D-C591-44E0-89BB-EF44F9F1AC30}">
      <dgm:prSet/>
      <dgm:spPr/>
      <dgm:t>
        <a:bodyPr/>
        <a:lstStyle/>
        <a:p>
          <a:endParaRPr lang="en-US"/>
        </a:p>
      </dgm:t>
    </dgm:pt>
    <dgm:pt modelId="{8FBEFFC0-650D-4F7A-9A36-CC5AA04A11E0}" type="sibTrans" cxnId="{E6C98D5D-C591-44E0-89BB-EF44F9F1AC30}">
      <dgm:prSet/>
      <dgm:spPr/>
      <dgm:t>
        <a:bodyPr/>
        <a:lstStyle/>
        <a:p>
          <a:endParaRPr lang="en-US"/>
        </a:p>
      </dgm:t>
    </dgm:pt>
    <dgm:pt modelId="{5EFA875E-4797-104B-AA7A-068023A06161}">
      <dgm:prSet/>
      <dgm:spPr/>
      <dgm:t>
        <a:bodyPr/>
        <a:lstStyle/>
        <a:p>
          <a:r>
            <a:rPr lang="en-US" b="0" dirty="0"/>
            <a:t>Aggregate categories &amp; visualizations can mask significant variation across groups that could help improve service and benefit provision across the country. This leads to the weaponization of data &amp; data visualization tools (subconsciously)</a:t>
          </a:r>
        </a:p>
      </dgm:t>
    </dgm:pt>
    <dgm:pt modelId="{BBF4242A-1B75-4846-BF98-7849754C868B}" type="parTrans" cxnId="{3DAA55EF-F783-F544-BEF0-E58464E08B3D}">
      <dgm:prSet/>
      <dgm:spPr/>
      <dgm:t>
        <a:bodyPr/>
        <a:lstStyle/>
        <a:p>
          <a:endParaRPr lang="en-US"/>
        </a:p>
      </dgm:t>
    </dgm:pt>
    <dgm:pt modelId="{50FF1BFB-3E04-0C40-806A-C0E9AE0302B8}" type="sibTrans" cxnId="{3DAA55EF-F783-F544-BEF0-E58464E08B3D}">
      <dgm:prSet/>
      <dgm:spPr/>
      <dgm:t>
        <a:bodyPr/>
        <a:lstStyle/>
        <a:p>
          <a:endParaRPr lang="en-US"/>
        </a:p>
      </dgm:t>
    </dgm:pt>
    <dgm:pt modelId="{C725922E-E477-D74D-BF83-9EFE45B55E98}">
      <dgm:prSet/>
      <dgm:spPr/>
      <dgm:t>
        <a:bodyPr/>
        <a:lstStyle/>
        <a:p>
          <a:r>
            <a:rPr lang="en-US" b="0" i="0" dirty="0"/>
            <a:t>Disaggregated visualizations allow for a more granular understanding of the needs and experiences of different demographic groups, students and communities. There are more data points available for analysis and it is easier to find outliers</a:t>
          </a:r>
          <a:endParaRPr lang="en-US" dirty="0"/>
        </a:p>
      </dgm:t>
    </dgm:pt>
    <dgm:pt modelId="{3B08373B-3315-8D47-A07D-7C42F5F47E08}" type="parTrans" cxnId="{EBD20F0B-66A6-3B4D-BAAE-0ADCAE77D189}">
      <dgm:prSet/>
      <dgm:spPr/>
      <dgm:t>
        <a:bodyPr/>
        <a:lstStyle/>
        <a:p>
          <a:endParaRPr lang="en-US"/>
        </a:p>
      </dgm:t>
    </dgm:pt>
    <dgm:pt modelId="{4EE04B62-B445-4944-8906-5B153E318BE6}" type="sibTrans" cxnId="{EBD20F0B-66A6-3B4D-BAAE-0ADCAE77D189}">
      <dgm:prSet/>
      <dgm:spPr/>
      <dgm:t>
        <a:bodyPr/>
        <a:lstStyle/>
        <a:p>
          <a:endParaRPr lang="en-US"/>
        </a:p>
      </dgm:t>
    </dgm:pt>
    <dgm:pt modelId="{379B4B4E-9DF2-244A-9828-77E60F0BE0BE}">
      <dgm:prSet/>
      <dgm:spPr/>
      <dgm:t>
        <a:bodyPr/>
        <a:lstStyle/>
        <a:p>
          <a:r>
            <a:rPr lang="en-US" dirty="0"/>
            <a:t>Aggregating race/ethnicity data can hide true implications for individuals &amp; communities, masking the true experiences that people endure. </a:t>
          </a:r>
        </a:p>
      </dgm:t>
    </dgm:pt>
    <dgm:pt modelId="{20DAF09E-1DF6-6B46-909E-AC8BC36AF0DA}" type="parTrans" cxnId="{A38CD250-915F-5549-A6B1-EDA99B03A0ED}">
      <dgm:prSet/>
      <dgm:spPr/>
      <dgm:t>
        <a:bodyPr/>
        <a:lstStyle/>
        <a:p>
          <a:endParaRPr lang="en-US"/>
        </a:p>
      </dgm:t>
    </dgm:pt>
    <dgm:pt modelId="{73CCDF52-5172-D942-A164-DBE157B2C49D}" type="sibTrans" cxnId="{A38CD250-915F-5549-A6B1-EDA99B03A0ED}">
      <dgm:prSet/>
      <dgm:spPr/>
      <dgm:t>
        <a:bodyPr/>
        <a:lstStyle/>
        <a:p>
          <a:endParaRPr lang="en-US"/>
        </a:p>
      </dgm:t>
    </dgm:pt>
    <dgm:pt modelId="{B4BB69F6-0C5E-E343-8843-486B2EC580D0}" type="pres">
      <dgm:prSet presAssocID="{233EACC7-386C-4A6B-A581-5B433B65851C}" presName="linear" presStyleCnt="0">
        <dgm:presLayoutVars>
          <dgm:animLvl val="lvl"/>
          <dgm:resizeHandles val="exact"/>
        </dgm:presLayoutVars>
      </dgm:prSet>
      <dgm:spPr/>
    </dgm:pt>
    <dgm:pt modelId="{5E6B7687-FF6F-6641-A150-D88548E0FF9D}" type="pres">
      <dgm:prSet presAssocID="{379B4B4E-9DF2-244A-9828-77E60F0BE0BE}" presName="parentText" presStyleLbl="node1" presStyleIdx="0" presStyleCnt="5">
        <dgm:presLayoutVars>
          <dgm:chMax val="0"/>
          <dgm:bulletEnabled val="1"/>
        </dgm:presLayoutVars>
      </dgm:prSet>
      <dgm:spPr/>
    </dgm:pt>
    <dgm:pt modelId="{2C1855C8-AA8B-ED4D-86C0-46A5B2C1BBBE}" type="pres">
      <dgm:prSet presAssocID="{73CCDF52-5172-D942-A164-DBE157B2C49D}" presName="spacer" presStyleCnt="0"/>
      <dgm:spPr/>
    </dgm:pt>
    <dgm:pt modelId="{65D13095-493C-4143-A1B1-99C27AC0EB01}" type="pres">
      <dgm:prSet presAssocID="{FAE75A39-3196-4A4B-A899-13D42CD9C883}" presName="parentText" presStyleLbl="node1" presStyleIdx="1" presStyleCnt="5">
        <dgm:presLayoutVars>
          <dgm:chMax val="0"/>
          <dgm:bulletEnabled val="1"/>
        </dgm:presLayoutVars>
      </dgm:prSet>
      <dgm:spPr/>
    </dgm:pt>
    <dgm:pt modelId="{1AFE3DD1-41CB-FF49-B8E6-62E577C7A2E3}" type="pres">
      <dgm:prSet presAssocID="{85EA3AEA-3B60-4252-8919-D30DC3480353}" presName="spacer" presStyleCnt="0"/>
      <dgm:spPr/>
    </dgm:pt>
    <dgm:pt modelId="{51F0AC10-C7F4-A04C-8B98-8BD3966827A1}" type="pres">
      <dgm:prSet presAssocID="{5EFA875E-4797-104B-AA7A-068023A06161}" presName="parentText" presStyleLbl="node1" presStyleIdx="2" presStyleCnt="5">
        <dgm:presLayoutVars>
          <dgm:chMax val="0"/>
          <dgm:bulletEnabled val="1"/>
        </dgm:presLayoutVars>
      </dgm:prSet>
      <dgm:spPr/>
    </dgm:pt>
    <dgm:pt modelId="{8BFE8C08-EECB-9D44-9606-8A00485BDA82}" type="pres">
      <dgm:prSet presAssocID="{50FF1BFB-3E04-0C40-806A-C0E9AE0302B8}" presName="spacer" presStyleCnt="0"/>
      <dgm:spPr/>
    </dgm:pt>
    <dgm:pt modelId="{83144772-8EE5-E74C-BB84-C7A1005DB893}" type="pres">
      <dgm:prSet presAssocID="{D3B9BF8D-B439-49DE-8F4C-8E68002FF953}" presName="parentText" presStyleLbl="node1" presStyleIdx="3" presStyleCnt="5">
        <dgm:presLayoutVars>
          <dgm:chMax val="0"/>
          <dgm:bulletEnabled val="1"/>
        </dgm:presLayoutVars>
      </dgm:prSet>
      <dgm:spPr/>
    </dgm:pt>
    <dgm:pt modelId="{828F4043-D7A0-4045-BD6D-7EA1BF2EF5F3}" type="pres">
      <dgm:prSet presAssocID="{8FBEFFC0-650D-4F7A-9A36-CC5AA04A11E0}" presName="spacer" presStyleCnt="0"/>
      <dgm:spPr/>
    </dgm:pt>
    <dgm:pt modelId="{006950C3-840F-4842-B966-5CAA5B66D75C}" type="pres">
      <dgm:prSet presAssocID="{C725922E-E477-D74D-BF83-9EFE45B55E98}" presName="parentText" presStyleLbl="node1" presStyleIdx="4" presStyleCnt="5">
        <dgm:presLayoutVars>
          <dgm:chMax val="0"/>
          <dgm:bulletEnabled val="1"/>
        </dgm:presLayoutVars>
      </dgm:prSet>
      <dgm:spPr/>
    </dgm:pt>
  </dgm:ptLst>
  <dgm:cxnLst>
    <dgm:cxn modelId="{EBD20F0B-66A6-3B4D-BAAE-0ADCAE77D189}" srcId="{233EACC7-386C-4A6B-A581-5B433B65851C}" destId="{C725922E-E477-D74D-BF83-9EFE45B55E98}" srcOrd="4" destOrd="0" parTransId="{3B08373B-3315-8D47-A07D-7C42F5F47E08}" sibTransId="{4EE04B62-B445-4944-8906-5B153E318BE6}"/>
    <dgm:cxn modelId="{4921E80D-709D-6549-8596-D856F445A679}" type="presOf" srcId="{C725922E-E477-D74D-BF83-9EFE45B55E98}" destId="{006950C3-840F-4842-B966-5CAA5B66D75C}" srcOrd="0" destOrd="0" presId="urn:microsoft.com/office/officeart/2005/8/layout/vList2"/>
    <dgm:cxn modelId="{DB615A0E-40FD-8D49-A98B-70C671D821C0}" type="presOf" srcId="{FAE75A39-3196-4A4B-A899-13D42CD9C883}" destId="{65D13095-493C-4143-A1B1-99C27AC0EB01}" srcOrd="0" destOrd="0" presId="urn:microsoft.com/office/officeart/2005/8/layout/vList2"/>
    <dgm:cxn modelId="{09B5E831-57B5-40E3-AB38-0D85B314E1DF}" srcId="{233EACC7-386C-4A6B-A581-5B433B65851C}" destId="{FAE75A39-3196-4A4B-A899-13D42CD9C883}" srcOrd="1" destOrd="0" parTransId="{283FBE8E-5527-496F-B7E1-AB02828185DC}" sibTransId="{85EA3AEA-3B60-4252-8919-D30DC3480353}"/>
    <dgm:cxn modelId="{A38CD250-915F-5549-A6B1-EDA99B03A0ED}" srcId="{233EACC7-386C-4A6B-A581-5B433B65851C}" destId="{379B4B4E-9DF2-244A-9828-77E60F0BE0BE}" srcOrd="0" destOrd="0" parTransId="{20DAF09E-1DF6-6B46-909E-AC8BC36AF0DA}" sibTransId="{73CCDF52-5172-D942-A164-DBE157B2C49D}"/>
    <dgm:cxn modelId="{E6C98D5D-C591-44E0-89BB-EF44F9F1AC30}" srcId="{233EACC7-386C-4A6B-A581-5B433B65851C}" destId="{D3B9BF8D-B439-49DE-8F4C-8E68002FF953}" srcOrd="3" destOrd="0" parTransId="{5606156E-CC8A-454F-8461-98E6B0337CD3}" sibTransId="{8FBEFFC0-650D-4F7A-9A36-CC5AA04A11E0}"/>
    <dgm:cxn modelId="{F88B8988-98BA-8945-907E-217F324E7D35}" type="presOf" srcId="{5EFA875E-4797-104B-AA7A-068023A06161}" destId="{51F0AC10-C7F4-A04C-8B98-8BD3966827A1}" srcOrd="0" destOrd="0" presId="urn:microsoft.com/office/officeart/2005/8/layout/vList2"/>
    <dgm:cxn modelId="{422C6B8B-4204-534F-BBAA-ADFD372829C7}" type="presOf" srcId="{233EACC7-386C-4A6B-A581-5B433B65851C}" destId="{B4BB69F6-0C5E-E343-8843-486B2EC580D0}" srcOrd="0" destOrd="0" presId="urn:microsoft.com/office/officeart/2005/8/layout/vList2"/>
    <dgm:cxn modelId="{75A03494-826F-944B-B9CC-548470ED9E3D}" type="presOf" srcId="{D3B9BF8D-B439-49DE-8F4C-8E68002FF953}" destId="{83144772-8EE5-E74C-BB84-C7A1005DB893}" srcOrd="0" destOrd="0" presId="urn:microsoft.com/office/officeart/2005/8/layout/vList2"/>
    <dgm:cxn modelId="{2E9085A0-5C2A-F543-9328-36FADC958769}" type="presOf" srcId="{379B4B4E-9DF2-244A-9828-77E60F0BE0BE}" destId="{5E6B7687-FF6F-6641-A150-D88548E0FF9D}" srcOrd="0" destOrd="0" presId="urn:microsoft.com/office/officeart/2005/8/layout/vList2"/>
    <dgm:cxn modelId="{3DAA55EF-F783-F544-BEF0-E58464E08B3D}" srcId="{233EACC7-386C-4A6B-A581-5B433B65851C}" destId="{5EFA875E-4797-104B-AA7A-068023A06161}" srcOrd="2" destOrd="0" parTransId="{BBF4242A-1B75-4846-BF98-7849754C868B}" sibTransId="{50FF1BFB-3E04-0C40-806A-C0E9AE0302B8}"/>
    <dgm:cxn modelId="{8D20B215-ED20-554F-BCA0-6B832F407610}" type="presParOf" srcId="{B4BB69F6-0C5E-E343-8843-486B2EC580D0}" destId="{5E6B7687-FF6F-6641-A150-D88548E0FF9D}" srcOrd="0" destOrd="0" presId="urn:microsoft.com/office/officeart/2005/8/layout/vList2"/>
    <dgm:cxn modelId="{76A53BD1-00F8-3848-8233-4B92BDB4C8AD}" type="presParOf" srcId="{B4BB69F6-0C5E-E343-8843-486B2EC580D0}" destId="{2C1855C8-AA8B-ED4D-86C0-46A5B2C1BBBE}" srcOrd="1" destOrd="0" presId="urn:microsoft.com/office/officeart/2005/8/layout/vList2"/>
    <dgm:cxn modelId="{CE78BE9A-830E-A749-B77A-CD8C8F141015}" type="presParOf" srcId="{B4BB69F6-0C5E-E343-8843-486B2EC580D0}" destId="{65D13095-493C-4143-A1B1-99C27AC0EB01}" srcOrd="2" destOrd="0" presId="urn:microsoft.com/office/officeart/2005/8/layout/vList2"/>
    <dgm:cxn modelId="{DCB54DB5-2080-2046-8C80-33B95BCA6741}" type="presParOf" srcId="{B4BB69F6-0C5E-E343-8843-486B2EC580D0}" destId="{1AFE3DD1-41CB-FF49-B8E6-62E577C7A2E3}" srcOrd="3" destOrd="0" presId="urn:microsoft.com/office/officeart/2005/8/layout/vList2"/>
    <dgm:cxn modelId="{021B4F82-C7F2-1146-BA9B-9D63BA458984}" type="presParOf" srcId="{B4BB69F6-0C5E-E343-8843-486B2EC580D0}" destId="{51F0AC10-C7F4-A04C-8B98-8BD3966827A1}" srcOrd="4" destOrd="0" presId="urn:microsoft.com/office/officeart/2005/8/layout/vList2"/>
    <dgm:cxn modelId="{673EFF0C-5D40-514C-A577-D397FE1F8366}" type="presParOf" srcId="{B4BB69F6-0C5E-E343-8843-486B2EC580D0}" destId="{8BFE8C08-EECB-9D44-9606-8A00485BDA82}" srcOrd="5" destOrd="0" presId="urn:microsoft.com/office/officeart/2005/8/layout/vList2"/>
    <dgm:cxn modelId="{16655A1A-C8FF-8D49-AE22-EB394457BD17}" type="presParOf" srcId="{B4BB69F6-0C5E-E343-8843-486B2EC580D0}" destId="{83144772-8EE5-E74C-BB84-C7A1005DB893}" srcOrd="6" destOrd="0" presId="urn:microsoft.com/office/officeart/2005/8/layout/vList2"/>
    <dgm:cxn modelId="{A92BC0A0-D86A-EA40-837C-8C5F042A25B9}" type="presParOf" srcId="{B4BB69F6-0C5E-E343-8843-486B2EC580D0}" destId="{828F4043-D7A0-4045-BD6D-7EA1BF2EF5F3}" srcOrd="7" destOrd="0" presId="urn:microsoft.com/office/officeart/2005/8/layout/vList2"/>
    <dgm:cxn modelId="{C7F5853C-032A-DC44-91E4-C441C037D93C}" type="presParOf" srcId="{B4BB69F6-0C5E-E343-8843-486B2EC580D0}" destId="{006950C3-840F-4842-B966-5CAA5B66D75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1D944-9158-EE45-946C-76C82BF2A15E}">
      <dsp:nvSpPr>
        <dsp:cNvPr id="0" name=""/>
        <dsp:cNvSpPr/>
      </dsp:nvSpPr>
      <dsp:spPr>
        <a:xfrm rot="5400000">
          <a:off x="305932" y="1769275"/>
          <a:ext cx="1144317" cy="1302765"/>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6CC7B2-B582-E94C-A0B3-2C5D1DB2EE78}">
      <dsp:nvSpPr>
        <dsp:cNvPr id="0" name=""/>
        <dsp:cNvSpPr/>
      </dsp:nvSpPr>
      <dsp:spPr>
        <a:xfrm>
          <a:off x="2757" y="500776"/>
          <a:ext cx="1926357" cy="1348387"/>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 Data Democratization </a:t>
          </a:r>
        </a:p>
      </dsp:txBody>
      <dsp:txXfrm>
        <a:off x="68592" y="566611"/>
        <a:ext cx="1794687" cy="1216717"/>
      </dsp:txXfrm>
    </dsp:sp>
    <dsp:sp modelId="{E9012CDF-797C-5A4D-BB46-0135E0A8D61E}">
      <dsp:nvSpPr>
        <dsp:cNvPr id="0" name=""/>
        <dsp:cNvSpPr/>
      </dsp:nvSpPr>
      <dsp:spPr>
        <a:xfrm>
          <a:off x="1929115" y="629375"/>
          <a:ext cx="1401048" cy="1089826"/>
        </a:xfrm>
        <a:prstGeom prst="rect">
          <a:avLst/>
        </a:prstGeom>
        <a:noFill/>
        <a:ln>
          <a:noFill/>
        </a:ln>
        <a:effectLst/>
      </dsp:spPr>
      <dsp:style>
        <a:lnRef idx="0">
          <a:scrgbClr r="0" g="0" b="0"/>
        </a:lnRef>
        <a:fillRef idx="0">
          <a:scrgbClr r="0" g="0" b="0"/>
        </a:fillRef>
        <a:effectRef idx="0">
          <a:scrgbClr r="0" g="0" b="0"/>
        </a:effectRef>
        <a:fontRef idx="minor"/>
      </dsp:style>
    </dsp:sp>
    <dsp:sp modelId="{43E554B5-8E0B-D547-8247-EBA2FC4037B5}">
      <dsp:nvSpPr>
        <dsp:cNvPr id="0" name=""/>
        <dsp:cNvSpPr/>
      </dsp:nvSpPr>
      <dsp:spPr>
        <a:xfrm rot="5400000">
          <a:off x="1903087" y="3283959"/>
          <a:ext cx="1144317" cy="1302765"/>
        </a:xfrm>
        <a:prstGeom prst="bentUpArrow">
          <a:avLst>
            <a:gd name="adj1" fmla="val 32840"/>
            <a:gd name="adj2" fmla="val 25000"/>
            <a:gd name="adj3" fmla="val 35780"/>
          </a:avLst>
        </a:prstGeom>
        <a:solidFill>
          <a:schemeClr val="accent2">
            <a:tint val="50000"/>
            <a:hueOff val="-880662"/>
            <a:satOff val="-76170"/>
            <a:lumOff val="87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032F9B-EB13-E645-A3C4-C6FA0A4EA944}">
      <dsp:nvSpPr>
        <dsp:cNvPr id="0" name=""/>
        <dsp:cNvSpPr/>
      </dsp:nvSpPr>
      <dsp:spPr>
        <a:xfrm>
          <a:off x="1599912" y="2015460"/>
          <a:ext cx="1926357" cy="1348387"/>
        </a:xfrm>
        <a:prstGeom prst="roundRect">
          <a:avLst>
            <a:gd name="adj" fmla="val 1667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Capacity building at the community level </a:t>
          </a:r>
        </a:p>
      </dsp:txBody>
      <dsp:txXfrm>
        <a:off x="1665747" y="2081295"/>
        <a:ext cx="1794687" cy="1216717"/>
      </dsp:txXfrm>
    </dsp:sp>
    <dsp:sp modelId="{2DC0C813-A966-3D46-8188-2BAE13B9DA84}">
      <dsp:nvSpPr>
        <dsp:cNvPr id="0" name=""/>
        <dsp:cNvSpPr/>
      </dsp:nvSpPr>
      <dsp:spPr>
        <a:xfrm>
          <a:off x="3526270" y="2144060"/>
          <a:ext cx="1401048" cy="1089826"/>
        </a:xfrm>
        <a:prstGeom prst="rect">
          <a:avLst/>
        </a:prstGeom>
        <a:noFill/>
        <a:ln>
          <a:noFill/>
        </a:ln>
        <a:effectLst/>
      </dsp:spPr>
      <dsp:style>
        <a:lnRef idx="0">
          <a:scrgbClr r="0" g="0" b="0"/>
        </a:lnRef>
        <a:fillRef idx="0">
          <a:scrgbClr r="0" g="0" b="0"/>
        </a:fillRef>
        <a:effectRef idx="0">
          <a:scrgbClr r="0" g="0" b="0"/>
        </a:effectRef>
        <a:fontRef idx="minor"/>
      </dsp:style>
    </dsp:sp>
    <dsp:sp modelId="{44BF7408-B960-3546-A130-076A72F26D21}">
      <dsp:nvSpPr>
        <dsp:cNvPr id="0" name=""/>
        <dsp:cNvSpPr/>
      </dsp:nvSpPr>
      <dsp:spPr>
        <a:xfrm>
          <a:off x="3197067" y="3530145"/>
          <a:ext cx="1926357" cy="1348387"/>
        </a:xfrm>
        <a:prstGeom prst="roundRect">
          <a:avLst>
            <a:gd name="adj" fmla="val 1667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Areas of focus</a:t>
          </a:r>
        </a:p>
      </dsp:txBody>
      <dsp:txXfrm>
        <a:off x="3262902" y="3595980"/>
        <a:ext cx="1794687" cy="1216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B7687-FF6F-6641-A150-D88548E0FF9D}">
      <dsp:nvSpPr>
        <dsp:cNvPr id="0" name=""/>
        <dsp:cNvSpPr/>
      </dsp:nvSpPr>
      <dsp:spPr>
        <a:xfrm>
          <a:off x="0" y="518602"/>
          <a:ext cx="5836453" cy="11272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Aggregating race/ethnicity data can hide true implications for individuals &amp; communities, masking the true experiences that people endure. </a:t>
          </a:r>
        </a:p>
      </dsp:txBody>
      <dsp:txXfrm>
        <a:off x="55030" y="573632"/>
        <a:ext cx="5726393" cy="1017235"/>
      </dsp:txXfrm>
    </dsp:sp>
    <dsp:sp modelId="{65D13095-493C-4143-A1B1-99C27AC0EB01}">
      <dsp:nvSpPr>
        <dsp:cNvPr id="0" name=""/>
        <dsp:cNvSpPr/>
      </dsp:nvSpPr>
      <dsp:spPr>
        <a:xfrm>
          <a:off x="0" y="1691977"/>
          <a:ext cx="5836453" cy="112729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 This effects the disbursement of government funds, services and other resources in various ways. (Census, HUD </a:t>
          </a:r>
          <a:r>
            <a:rPr lang="en-US" sz="1600" kern="1200" dirty="0" err="1"/>
            <a:t>etc</a:t>
          </a:r>
          <a:r>
            <a:rPr lang="en-US" sz="1600" kern="1200" dirty="0"/>
            <a:t>). Disaggregated data may ensure that resources reach everyone who needs them</a:t>
          </a:r>
        </a:p>
      </dsp:txBody>
      <dsp:txXfrm>
        <a:off x="55030" y="1747007"/>
        <a:ext cx="5726393" cy="1017235"/>
      </dsp:txXfrm>
    </dsp:sp>
    <dsp:sp modelId="{51F0AC10-C7F4-A04C-8B98-8BD3966827A1}">
      <dsp:nvSpPr>
        <dsp:cNvPr id="0" name=""/>
        <dsp:cNvSpPr/>
      </dsp:nvSpPr>
      <dsp:spPr>
        <a:xfrm>
          <a:off x="0" y="2865352"/>
          <a:ext cx="5836453" cy="11272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dirty="0"/>
            <a:t>Aggregate categories &amp; visualizations can mask significant variation across groups that could help improve service and benefit provision across the country. This leads to the weaponization of data &amp; data visualization tools (subconsciously)</a:t>
          </a:r>
        </a:p>
      </dsp:txBody>
      <dsp:txXfrm>
        <a:off x="55030" y="2920382"/>
        <a:ext cx="5726393" cy="1017235"/>
      </dsp:txXfrm>
    </dsp:sp>
    <dsp:sp modelId="{83144772-8EE5-E74C-BB84-C7A1005DB893}">
      <dsp:nvSpPr>
        <dsp:cNvPr id="0" name=""/>
        <dsp:cNvSpPr/>
      </dsp:nvSpPr>
      <dsp:spPr>
        <a:xfrm>
          <a:off x="0" y="4038727"/>
          <a:ext cx="5836453" cy="11272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process of breaking down data into smaller subpopulations allows for analysts, researchers and advocates to look at specific marginalized groups, genders, regions etc. </a:t>
          </a:r>
        </a:p>
      </dsp:txBody>
      <dsp:txXfrm>
        <a:off x="55030" y="4093757"/>
        <a:ext cx="5726393" cy="1017235"/>
      </dsp:txXfrm>
    </dsp:sp>
    <dsp:sp modelId="{006950C3-840F-4842-B966-5CAA5B66D75C}">
      <dsp:nvSpPr>
        <dsp:cNvPr id="0" name=""/>
        <dsp:cNvSpPr/>
      </dsp:nvSpPr>
      <dsp:spPr>
        <a:xfrm>
          <a:off x="0" y="5212102"/>
          <a:ext cx="5836453" cy="112729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Disaggregated visualizations allow for a more granular understanding of the needs and experiences of different demographic groups, students and communities. There are more data points available for analysis and it is easier to find outliers</a:t>
          </a:r>
          <a:endParaRPr lang="en-US" sz="1600" kern="1200" dirty="0"/>
        </a:p>
      </dsp:txBody>
      <dsp:txXfrm>
        <a:off x="55030" y="5267132"/>
        <a:ext cx="5726393" cy="1017235"/>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FB286-293C-4553-82B1-6B24716A100A}" type="datetimeFigureOut">
              <a:rPr lang="en-US"/>
              <a:t>6/2/21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DC5852-4376-4D4C-8388-357FC2E070F0}" type="slidenum">
              <a:rPr lang="en-US"/>
              <a:t>‹#›</a:t>
            </a:fld>
            <a:endParaRPr lang="en-US"/>
          </a:p>
        </p:txBody>
      </p:sp>
    </p:spTree>
    <p:extLst>
      <p:ext uri="{BB962C8B-B14F-4D97-AF65-F5344CB8AC3E}">
        <p14:creationId xmlns:p14="http://schemas.microsoft.com/office/powerpoint/2010/main" val="2978584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ableau.com/foundation/data-equit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Racial inequity has reached a breaking point in the U.S. In 2020, COVID-19 exposed longstanding disparities between White people and people of color, who have been sickened disproportionately by the virus and borne the largest share of economic devastation it’s brought. Halfway through the year, the murders of George Floyd, Breonna Taylor, and more Black and brown people by the police brought systemic race-based violence and discrimination to the surface. These events have forced a long-overdue </a:t>
            </a:r>
            <a:r>
              <a:rPr lang="en-US" i="1" dirty="0"/>
              <a:t>true</a:t>
            </a:r>
            <a:r>
              <a:rPr lang="en-US" dirty="0"/>
              <a:t> reckoning with racial injustice in the country. </a:t>
            </a:r>
            <a:br>
              <a:rPr lang="en-US" dirty="0">
                <a:cs typeface="+mn-lt"/>
              </a:rPr>
            </a:br>
            <a:endParaRPr lang="en-US" dirty="0"/>
          </a:p>
          <a:p>
            <a:r>
              <a:rPr lang="en-US" dirty="0"/>
              <a:t>While individuals, institutions, and companies have learned to say the right things over the years—to pay lip service to the ideas of equity and justice—now is the time to start doing. Every person and organization has a role to play, and this work must start in recognizing ways in which they have previously upheld or failed to address white supremacy and racism against Black people and people of color. Once history and patterns have been confronted, bold, systemic change is required to root out racism in all its forms, and build a truly equitable society. </a:t>
            </a:r>
            <a:endParaRPr lang="en-US" dirty="0">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5BDC5852-4376-4D4C-8388-357FC2E070F0}" type="slidenum">
              <a:rPr lang="en-US"/>
              <a:t>2</a:t>
            </a:fld>
            <a:endParaRPr lang="en-US"/>
          </a:p>
        </p:txBody>
      </p:sp>
    </p:spTree>
    <p:extLst>
      <p:ext uri="{BB962C8B-B14F-4D97-AF65-F5344CB8AC3E}">
        <p14:creationId xmlns:p14="http://schemas.microsoft.com/office/powerpoint/2010/main" val="2975527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in order to truly dismantle systemic issues like racism, we need robust data on its reach, its many impacts, and the efficacy of potential solutions. Data is not required to prove that racism exists. On the contrary: Racism is visible and evident in all corners of our culture. But with an issue this widespread, data can be a way in—a means of understanding exactly how racism manifests in every sector and area of society. </a:t>
            </a:r>
          </a:p>
          <a:p>
            <a:br>
              <a:rPr lang="en-US" dirty="0"/>
            </a:br>
            <a:endParaRPr lang="en-US" dirty="0"/>
          </a:p>
        </p:txBody>
      </p:sp>
      <p:sp>
        <p:nvSpPr>
          <p:cNvPr id="4" name="Slide Number Placeholder 3"/>
          <p:cNvSpPr>
            <a:spLocks noGrp="1"/>
          </p:cNvSpPr>
          <p:nvPr>
            <p:ph type="sldNum" sz="quarter" idx="5"/>
          </p:nvPr>
        </p:nvSpPr>
        <p:spPr/>
        <p:txBody>
          <a:bodyPr/>
          <a:lstStyle/>
          <a:p>
            <a:fld id="{5BDC5852-4376-4D4C-8388-357FC2E070F0}" type="slidenum">
              <a:rPr lang="en-US"/>
              <a:t>3</a:t>
            </a:fld>
            <a:endParaRPr lang="en-US"/>
          </a:p>
        </p:txBody>
      </p:sp>
    </p:spTree>
    <p:extLst>
      <p:ext uri="{BB962C8B-B14F-4D97-AF65-F5344CB8AC3E}">
        <p14:creationId xmlns:p14="http://schemas.microsoft.com/office/powerpoint/2010/main" val="2316567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recognize the critical importance of data for racial equity and justice, </a:t>
            </a:r>
            <a:r>
              <a:rPr lang="en-US" b="1" dirty="0"/>
              <a:t>we are not the experts in this work</a:t>
            </a:r>
            <a:r>
              <a:rPr lang="en-US" dirty="0"/>
              <a:t>. As a brand and as the host of the Racial Equity Data Hub, we can be the voice to emphasize the value of data and visualization to inform and empower the work of local influencers pushing for change in their communities. We can underscore that this is a priority for Tableau. </a:t>
            </a:r>
          </a:p>
          <a:p>
            <a:br>
              <a:rPr lang="en-US" dirty="0">
                <a:cs typeface="+mn-lt"/>
              </a:rPr>
            </a:br>
            <a:r>
              <a:rPr lang="en-US" dirty="0"/>
              <a:t>When the content on the Hub delves into specific issues around racial inequities, the impacts of racism, or potential solutions or policy programs,</a:t>
            </a:r>
            <a:r>
              <a:rPr lang="en-US" b="1"/>
              <a:t> the voices of contributing organizations will take the lead</a:t>
            </a:r>
            <a:r>
              <a:rPr lang="en-US"/>
              <a:t>. Leading organizations like </a:t>
            </a:r>
            <a:r>
              <a:rPr lang="en-US" b="1"/>
              <a:t>PolicyLink</a:t>
            </a:r>
            <a:r>
              <a:rPr lang="en-US"/>
              <a:t>, </a:t>
            </a:r>
            <a:r>
              <a:rPr lang="en-US" b="1"/>
              <a:t>Urban Institute</a:t>
            </a:r>
            <a:r>
              <a:rPr lang="en-US"/>
              <a:t>, and </a:t>
            </a:r>
            <a:r>
              <a:rPr lang="en-US" b="1"/>
              <a:t>Feeding America</a:t>
            </a:r>
            <a:r>
              <a:rPr lang="en-US"/>
              <a:t> contribute expertise, unique data, and case studies on the power of data to illuminate disparities and point to solutions. </a:t>
            </a:r>
            <a:endParaRPr lang="en-US">
              <a:cs typeface="Calibri" panose="020F0502020204030204"/>
            </a:endParaRPr>
          </a:p>
          <a:p>
            <a:endParaRPr lang="en-US" dirty="0"/>
          </a:p>
          <a:p>
            <a:r>
              <a:rPr lang="en-US" dirty="0"/>
              <a:t>We will aim to elevate their voices and work. They are the experts in both the impacts of systemic racism and potential solutions. Our voices can come together when data visualization, Tableau, and the Tableau community of data enthusiasts are able to elevate the work of leading experts and bring something new to the table.</a:t>
            </a:r>
            <a:endParaRPr lang="en-US" dirty="0">
              <a:cs typeface="Calibri" panose="020F0502020204030204"/>
            </a:endParaRPr>
          </a:p>
          <a:p>
            <a:endParaRPr lang="en-US" dirty="0">
              <a:cs typeface="+mn-lt"/>
            </a:endParaRPr>
          </a:p>
          <a:p>
            <a:r>
              <a:rPr lang="en-US" dirty="0"/>
              <a:t>While this initiative is resourced in part by Tableau Marketing, </a:t>
            </a:r>
            <a:r>
              <a:rPr lang="en-US" b="1" dirty="0"/>
              <a:t>it is not a marketing initiative.</a:t>
            </a:r>
            <a:r>
              <a:rPr lang="en-US" dirty="0"/>
              <a:t> We are not in this work because it is lead or revenue generating. Instead, we are focused on our belief that data is an essential tool for making progress against racial inequity. As a leader, Tableau has a responsibility to step up and offer our resources where we can.</a:t>
            </a:r>
            <a:endParaRPr lang="en-US" dirty="0">
              <a:cs typeface="Calibri"/>
            </a:endParaRPr>
          </a:p>
          <a:p>
            <a:br>
              <a:rPr lang="en-US" dirty="0"/>
            </a:br>
            <a:endParaRPr lang="en-US" dirty="0"/>
          </a:p>
        </p:txBody>
      </p:sp>
      <p:sp>
        <p:nvSpPr>
          <p:cNvPr id="4" name="Slide Number Placeholder 3"/>
          <p:cNvSpPr>
            <a:spLocks noGrp="1"/>
          </p:cNvSpPr>
          <p:nvPr>
            <p:ph type="sldNum" sz="quarter" idx="5"/>
          </p:nvPr>
        </p:nvSpPr>
        <p:spPr/>
        <p:txBody>
          <a:bodyPr/>
          <a:lstStyle/>
          <a:p>
            <a:fld id="{5BDC5852-4376-4D4C-8388-357FC2E070F0}" type="slidenum">
              <a:rPr lang="en-US"/>
              <a:t>4</a:t>
            </a:fld>
            <a:endParaRPr lang="en-US"/>
          </a:p>
        </p:txBody>
      </p:sp>
    </p:spTree>
    <p:extLst>
      <p:ext uri="{BB962C8B-B14F-4D97-AF65-F5344CB8AC3E}">
        <p14:creationId xmlns:p14="http://schemas.microsoft.com/office/powerpoint/2010/main" val="34903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Launched on Feb. 16, 2021, the </a:t>
            </a:r>
            <a:r>
              <a:rPr lang="en-US" dirty="0">
                <a:hlinkClick r:id="rId3"/>
              </a:rPr>
              <a:t>Racial Equity Data Hub</a:t>
            </a:r>
            <a:r>
              <a:rPr lang="en-US" dirty="0"/>
              <a:t> is a platform for organizations and advocates to access relevant data, analyses, and resources to advance data work in the racial equity and justice space. </a:t>
            </a:r>
          </a:p>
          <a:p>
            <a:endParaRPr lang="en-US" dirty="0"/>
          </a:p>
          <a:p>
            <a:r>
              <a:rPr lang="en-US"/>
              <a:t>Our goal is to help organizations and advocates learn from each other, and see how data is playing a role in equity work across different communities in the U.S.</a:t>
            </a:r>
          </a:p>
          <a:p>
            <a:endParaRPr lang="en-US" dirty="0"/>
          </a:p>
          <a:p>
            <a:r>
              <a:rPr lang="en-US"/>
              <a:t>Speifically, we aim to: </a:t>
            </a:r>
            <a:endParaRPr lang="en-US">
              <a:cs typeface="Calibri" panose="020F0502020204030204"/>
            </a:endParaRPr>
          </a:p>
          <a:p>
            <a:endParaRPr lang="en-US" dirty="0"/>
          </a:p>
          <a:p>
            <a:pPr marL="285750" indent="-285750">
              <a:buFont typeface="Arial"/>
              <a:buChar char="•"/>
            </a:pPr>
            <a:r>
              <a:rPr lang="en-US"/>
              <a:t>Create advocates among local community organizations (NGOs), “equity” influencers and Salesforce/Tableau employees for the Data Equity Hub. </a:t>
            </a:r>
            <a:endParaRPr lang="en-US">
              <a:cs typeface="Calibri"/>
            </a:endParaRPr>
          </a:p>
          <a:p>
            <a:pPr marL="285750" indent="-285750">
              <a:buFont typeface="Arial"/>
              <a:buChar char="•"/>
            </a:pPr>
            <a:r>
              <a:rPr lang="en-US"/>
              <a:t>Help people and organizations effectively and ethically use data for achieving </a:t>
            </a:r>
            <a:r>
              <a:rPr lang="en-US" b="1" u="sng" dirty="0"/>
              <a:t>equitable</a:t>
            </a:r>
            <a:r>
              <a:rPr lang="en-US" u="sng" dirty="0"/>
              <a:t> </a:t>
            </a:r>
            <a:r>
              <a:rPr lang="en-US" b="1" u="sng" dirty="0"/>
              <a:t>education</a:t>
            </a:r>
            <a:r>
              <a:rPr lang="en-US" dirty="0"/>
              <a:t>, advancing </a:t>
            </a:r>
            <a:r>
              <a:rPr lang="en-US" b="1" u="sng" dirty="0"/>
              <a:t>equitable justice</a:t>
            </a:r>
            <a:r>
              <a:rPr lang="en-US" dirty="0"/>
              <a:t> and </a:t>
            </a:r>
            <a:r>
              <a:rPr lang="en-US" b="1" dirty="0"/>
              <a:t>building </a:t>
            </a:r>
            <a:r>
              <a:rPr lang="en-US" b="1" u="sng" dirty="0"/>
              <a:t>economic</a:t>
            </a:r>
            <a:r>
              <a:rPr lang="en-US" b="1" dirty="0"/>
              <a:t> and </a:t>
            </a:r>
            <a:r>
              <a:rPr lang="en-US" b="1" u="sng" dirty="0"/>
              <a:t>political power</a:t>
            </a:r>
            <a:r>
              <a:rPr lang="en-US"/>
              <a:t> at the local and national level.</a:t>
            </a:r>
            <a:endParaRPr lang="en-US">
              <a:cs typeface="Calibri"/>
            </a:endParaRPr>
          </a:p>
          <a:p>
            <a:pPr marL="285750" indent="-285750">
              <a:buFont typeface="Arial"/>
              <a:buChar char="•"/>
            </a:pPr>
            <a:r>
              <a:rPr lang="en-US" dirty="0"/>
              <a:t>Inspire academics, elected officials and business leaders with the power of data as a catalyst for change and a tool for good in the world. </a:t>
            </a:r>
            <a:endParaRPr lang="en-US" dirty="0">
              <a:cs typeface="Calibri"/>
            </a:endParaRPr>
          </a:p>
          <a:p>
            <a:pPr marL="285750" indent="-285750">
              <a:buFont typeface="Arial"/>
              <a:buChar char="•"/>
            </a:pPr>
            <a:r>
              <a:rPr lang="en-US" dirty="0"/>
              <a:t>Showcase impact from the Racial Equity Data Hub and highlight the work from </a:t>
            </a:r>
            <a:r>
              <a:rPr lang="en-US" dirty="0" err="1"/>
              <a:t>PolicyLink</a:t>
            </a:r>
            <a:r>
              <a:rPr lang="en-US" dirty="0"/>
              <a:t> and the Urban Institute, among others.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BDC5852-4376-4D4C-8388-357FC2E070F0}" type="slidenum">
              <a:rPr lang="en-US"/>
              <a:t>5</a:t>
            </a:fld>
            <a:endParaRPr lang="en-US"/>
          </a:p>
        </p:txBody>
      </p:sp>
    </p:spTree>
    <p:extLst>
      <p:ext uri="{BB962C8B-B14F-4D97-AF65-F5344CB8AC3E}">
        <p14:creationId xmlns:p14="http://schemas.microsoft.com/office/powerpoint/2010/main" val="179618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sz="1200" b="0" i="0" u="none" strike="noStrike" kern="1200" dirty="0">
                <a:solidFill>
                  <a:schemeClr val="tx1"/>
                </a:solidFill>
                <a:effectLst/>
                <a:latin typeface="+mn-lt"/>
                <a:ea typeface="+mn-ea"/>
                <a:cs typeface="+mn-cs"/>
              </a:rPr>
              <a:t>Core to our mission with the Racial Equity Data Hub is helping show that how data is portrayed in an incredibly diverse world will impact the meaning of – and actions resulting from –those data.  </a:t>
            </a:r>
            <a:endParaRPr lang="en-US" dirty="0"/>
          </a:p>
          <a:p>
            <a:endParaRPr lang="en-US" dirty="0"/>
          </a:p>
          <a:p>
            <a:r>
              <a:rPr lang="en-US" dirty="0"/>
              <a:t>In June, in partnership with the Urban Institute, we launched the Do No Harm Guide - a how-to guide to ensure anybody working with data does so in a way that presents data through a more diverse, equitable, and inclusive lens.  The guide, which can be downloaded or viewed in video form  on the Racial Equity Data Hub, addresses the responsibilities we all share in using data with sensitivity and care, in order to further the cause of equity in our society.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5BDC5852-4376-4D4C-8388-357FC2E070F0}" type="slidenum">
              <a:rPr lang="en-US" smtClean="0"/>
              <a:t>7</a:t>
            </a:fld>
            <a:endParaRPr lang="en-US"/>
          </a:p>
        </p:txBody>
      </p:sp>
    </p:spTree>
    <p:extLst>
      <p:ext uri="{BB962C8B-B14F-4D97-AF65-F5344CB8AC3E}">
        <p14:creationId xmlns:p14="http://schemas.microsoft.com/office/powerpoint/2010/main" val="331187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Work with the data found to the Racial Equity Data Hub to combat racism at the local level. </a:t>
            </a:r>
            <a:endParaRPr lang="en-US" dirty="0">
              <a:cs typeface="Calibri"/>
            </a:endParaRPr>
          </a:p>
          <a:p>
            <a:endParaRPr lang="en-US" dirty="0">
              <a:cs typeface="Calibri"/>
            </a:endParaRPr>
          </a:p>
          <a:p>
            <a:r>
              <a:rPr lang="en-US" dirty="0">
                <a:cs typeface="Calibri"/>
              </a:rPr>
              <a:t>Submit or encourage others to </a:t>
            </a:r>
            <a:r>
              <a:rPr lang="en-US"/>
              <a:t>contribute Tableau visualizations to illustrate racial disparities and opportunities for change across core issue areas:</a:t>
            </a:r>
          </a:p>
          <a:p>
            <a:pPr marL="228600" indent="-228600">
              <a:buAutoNum type="arabicPeriod"/>
            </a:pPr>
            <a:r>
              <a:rPr lang="en-US">
                <a:cs typeface="Calibri"/>
              </a:rPr>
              <a:t>Equitable Education </a:t>
            </a:r>
            <a:endParaRPr lang="en-US" dirty="0">
              <a:cs typeface="Calibri"/>
            </a:endParaRPr>
          </a:p>
          <a:p>
            <a:pPr marL="228600" indent="-228600">
              <a:buAutoNum type="arabicPeriod"/>
            </a:pPr>
            <a:r>
              <a:rPr lang="en-US">
                <a:cs typeface="Calibri"/>
              </a:rPr>
              <a:t>Equitable Justice</a:t>
            </a:r>
          </a:p>
          <a:p>
            <a:pPr marL="228600" indent="-228600">
              <a:buAutoNum type="arabicPeriod"/>
            </a:pPr>
            <a:r>
              <a:rPr lang="en-US">
                <a:cs typeface="Calibri"/>
              </a:rPr>
              <a:t>Economic Power</a:t>
            </a:r>
          </a:p>
          <a:p>
            <a:pPr marL="228600" indent="-228600">
              <a:buAutoNum type="arabicPeriod"/>
            </a:pPr>
            <a:r>
              <a:rPr lang="en-US">
                <a:cs typeface="Calibri"/>
              </a:rPr>
              <a:t>Political Power</a:t>
            </a:r>
          </a:p>
          <a:p>
            <a:pPr marL="228600" indent="-228600">
              <a:buAutoNum type="arabicPeriod"/>
            </a:pPr>
            <a:endParaRPr lang="en-US" dirty="0">
              <a:cs typeface="Calibri"/>
            </a:endParaRPr>
          </a:p>
          <a:p>
            <a:r>
              <a:rPr lang="en-US">
                <a:cs typeface="Calibri"/>
              </a:rPr>
              <a:t>Bookmark the Racial Equity Data Hub so you can follow the content we publish on the Data Hub and share it with your personal networks. </a:t>
            </a:r>
            <a:endParaRPr lang="en-US" dirty="0">
              <a:cs typeface="Calibri"/>
            </a:endParaRPr>
          </a:p>
          <a:p>
            <a:endParaRPr lang="en-US" dirty="0">
              <a:cs typeface="Calibri"/>
            </a:endParaRPr>
          </a:p>
          <a:p>
            <a:r>
              <a:rPr lang="en-US"/>
              <a:t>Take advantage of our education and trainign resources on the Hub to elevate your understanding of inclusive analysis.  </a:t>
            </a:r>
            <a:endParaRPr lang="en-US">
              <a:cs typeface="Calibri" panose="020F0502020204030204"/>
            </a:endParaRPr>
          </a:p>
          <a:p>
            <a:endParaRPr lang="en-US" dirty="0">
              <a:cs typeface="Calibri"/>
            </a:endParaRPr>
          </a:p>
        </p:txBody>
      </p:sp>
      <p:sp>
        <p:nvSpPr>
          <p:cNvPr id="4" name="Slide Number Placeholder 3"/>
          <p:cNvSpPr>
            <a:spLocks noGrp="1"/>
          </p:cNvSpPr>
          <p:nvPr>
            <p:ph type="sldNum" sz="quarter" idx="5"/>
          </p:nvPr>
        </p:nvSpPr>
        <p:spPr/>
        <p:txBody>
          <a:bodyPr/>
          <a:lstStyle/>
          <a:p>
            <a:fld id="{5BDC5852-4376-4D4C-8388-357FC2E070F0}" type="slidenum">
              <a:rPr lang="en-US"/>
              <a:t>8</a:t>
            </a:fld>
            <a:endParaRPr lang="en-US"/>
          </a:p>
        </p:txBody>
      </p:sp>
    </p:spTree>
    <p:extLst>
      <p:ext uri="{BB962C8B-B14F-4D97-AF65-F5344CB8AC3E}">
        <p14:creationId xmlns:p14="http://schemas.microsoft.com/office/powerpoint/2010/main" val="1979327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BDC5852-4376-4D4C-8388-357FC2E070F0}" type="slidenum">
              <a:rPr lang="en-US"/>
              <a:t>9</a:t>
            </a:fld>
            <a:endParaRPr lang="en-US"/>
          </a:p>
        </p:txBody>
      </p:sp>
    </p:spTree>
    <p:extLst>
      <p:ext uri="{BB962C8B-B14F-4D97-AF65-F5344CB8AC3E}">
        <p14:creationId xmlns:p14="http://schemas.microsoft.com/office/powerpoint/2010/main" val="3058486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Channing Nesbitt - Team Lead </a:t>
            </a:r>
            <a:endParaRPr/>
          </a:p>
          <a:p>
            <a:pPr marL="171450" lvl="0" indent="-171450" algn="l" rtl="0">
              <a:spcBef>
                <a:spcPts val="0"/>
              </a:spcBef>
              <a:spcAft>
                <a:spcPts val="0"/>
              </a:spcAft>
              <a:buClr>
                <a:schemeClr val="dk1"/>
              </a:buClr>
              <a:buSzPts val="1200"/>
              <a:buFont typeface="Arial"/>
              <a:buChar char="•"/>
            </a:pPr>
            <a:r>
              <a:rPr lang="en-US"/>
              <a:t>Drives long-term strategy for the Hub</a:t>
            </a:r>
            <a:endParaRPr/>
          </a:p>
          <a:p>
            <a:pPr marL="171450" lvl="0" indent="-171450" algn="l" rtl="0">
              <a:spcBef>
                <a:spcPts val="0"/>
              </a:spcBef>
              <a:spcAft>
                <a:spcPts val="0"/>
              </a:spcAft>
              <a:buClr>
                <a:schemeClr val="dk1"/>
              </a:buClr>
              <a:buSzPts val="1200"/>
              <a:buFont typeface="Arial"/>
              <a:buChar char="•"/>
            </a:pPr>
            <a:r>
              <a:rPr lang="en-US"/>
              <a:t>Leads Hub partner engagement and dashboard pipeline</a:t>
            </a:r>
            <a:endParaRPr/>
          </a:p>
          <a:p>
            <a:pPr marL="171450" lvl="0" indent="-171450" algn="l" rtl="0">
              <a:spcBef>
                <a:spcPts val="0"/>
              </a:spcBef>
              <a:spcAft>
                <a:spcPts val="0"/>
              </a:spcAft>
              <a:buClr>
                <a:schemeClr val="dk1"/>
              </a:buClr>
              <a:buSzPts val="1200"/>
              <a:buFont typeface="Arial"/>
              <a:buChar char="•"/>
            </a:pPr>
            <a:r>
              <a:rPr lang="en-US"/>
              <a:t>Primary spokesperson for the Hub</a:t>
            </a:r>
            <a:endParaRPr/>
          </a:p>
          <a:p>
            <a:pPr marL="0" lvl="0" indent="0" algn="l" rtl="0">
              <a:spcBef>
                <a:spcPts val="0"/>
              </a:spcBef>
              <a:spcAft>
                <a:spcPts val="0"/>
              </a:spcAft>
              <a:buNone/>
            </a:pPr>
            <a:endParaRPr/>
          </a:p>
          <a:p>
            <a:pPr marL="0" lvl="0" indent="0" algn="l" rtl="0">
              <a:spcBef>
                <a:spcPts val="0"/>
              </a:spcBef>
              <a:spcAft>
                <a:spcPts val="0"/>
              </a:spcAft>
              <a:buNone/>
            </a:pPr>
            <a:r>
              <a:rPr lang="en-US"/>
              <a:t>Tim Fry - Strategy &amp; Day-to-day Management </a:t>
            </a:r>
            <a:endParaRPr/>
          </a:p>
          <a:p>
            <a:pPr marL="171450" lvl="0" indent="-171450" algn="l" rtl="0">
              <a:spcBef>
                <a:spcPts val="0"/>
              </a:spcBef>
              <a:spcAft>
                <a:spcPts val="0"/>
              </a:spcAft>
              <a:buClr>
                <a:schemeClr val="dk1"/>
              </a:buClr>
              <a:buSzPts val="1200"/>
              <a:buFont typeface="Arial"/>
              <a:buChar char="•"/>
            </a:pPr>
            <a:r>
              <a:rPr lang="en-US"/>
              <a:t>Long-term strategic planning </a:t>
            </a:r>
            <a:endParaRPr/>
          </a:p>
          <a:p>
            <a:pPr marL="171450" lvl="0" indent="-171450" algn="l" rtl="0">
              <a:spcBef>
                <a:spcPts val="0"/>
              </a:spcBef>
              <a:spcAft>
                <a:spcPts val="0"/>
              </a:spcAft>
              <a:buClr>
                <a:schemeClr val="dk1"/>
              </a:buClr>
              <a:buSzPts val="1200"/>
              <a:buFont typeface="Arial"/>
              <a:buChar char="•"/>
            </a:pPr>
            <a:r>
              <a:rPr lang="en-US"/>
              <a:t>Oversees team infrastructure </a:t>
            </a:r>
            <a:endParaRPr/>
          </a:p>
          <a:p>
            <a:pPr marL="171450" lvl="0" indent="-171450" algn="l" rtl="0">
              <a:spcBef>
                <a:spcPts val="0"/>
              </a:spcBef>
              <a:spcAft>
                <a:spcPts val="0"/>
              </a:spcAft>
              <a:buClr>
                <a:schemeClr val="dk1"/>
              </a:buClr>
              <a:buSzPts val="1200"/>
              <a:buFont typeface="Arial"/>
              <a:buChar char="•"/>
            </a:pPr>
            <a:r>
              <a:rPr lang="en-US"/>
              <a:t>Manages other Tableau resources (creative, PR, web dev) and consultants </a:t>
            </a:r>
            <a:endParaRPr/>
          </a:p>
          <a:p>
            <a:pPr marL="0" lvl="0" indent="0" algn="l" rtl="0">
              <a:spcBef>
                <a:spcPts val="0"/>
              </a:spcBef>
              <a:spcAft>
                <a:spcPts val="0"/>
              </a:spcAft>
              <a:buNone/>
            </a:pPr>
            <a:endParaRPr/>
          </a:p>
          <a:p>
            <a:pPr marL="0" lvl="0" indent="0" algn="l" rtl="0">
              <a:spcBef>
                <a:spcPts val="0"/>
              </a:spcBef>
              <a:spcAft>
                <a:spcPts val="0"/>
              </a:spcAft>
              <a:buNone/>
            </a:pPr>
            <a:r>
              <a:rPr lang="en-US"/>
              <a:t>Eillie Anzilotti - Content and Marketing Lead</a:t>
            </a:r>
            <a:endParaRPr/>
          </a:p>
          <a:p>
            <a:pPr marL="171450" lvl="0" indent="-171450" algn="l" rtl="0">
              <a:spcBef>
                <a:spcPts val="0"/>
              </a:spcBef>
              <a:spcAft>
                <a:spcPts val="0"/>
              </a:spcAft>
              <a:buClr>
                <a:schemeClr val="dk1"/>
              </a:buClr>
              <a:buSzPts val="1200"/>
              <a:buFont typeface="Arial"/>
              <a:buChar char="•"/>
            </a:pPr>
            <a:r>
              <a:rPr lang="en-US"/>
              <a:t>Leads messaging, content creation </a:t>
            </a:r>
            <a:endParaRPr/>
          </a:p>
          <a:p>
            <a:pPr marL="171450" lvl="0" indent="-171450" algn="l" rtl="0">
              <a:spcBef>
                <a:spcPts val="0"/>
              </a:spcBef>
              <a:spcAft>
                <a:spcPts val="0"/>
              </a:spcAft>
              <a:buClr>
                <a:schemeClr val="dk1"/>
              </a:buClr>
              <a:buSzPts val="1200"/>
              <a:buFont typeface="Arial"/>
              <a:buChar char="•"/>
            </a:pPr>
            <a:r>
              <a:rPr lang="en-US"/>
              <a:t>Represents the Hub across Tableau’s marketing org</a:t>
            </a:r>
            <a:endParaRPr/>
          </a:p>
          <a:p>
            <a:pPr marL="0" lvl="0" indent="0" algn="l" rtl="0">
              <a:spcBef>
                <a:spcPts val="0"/>
              </a:spcBef>
              <a:spcAft>
                <a:spcPts val="0"/>
              </a:spcAft>
              <a:buNone/>
            </a:pPr>
            <a:endParaRPr/>
          </a:p>
          <a:p>
            <a:pPr marL="0" lvl="0" indent="0" algn="l" rtl="0">
              <a:spcBef>
                <a:spcPts val="0"/>
              </a:spcBef>
              <a:spcAft>
                <a:spcPts val="0"/>
              </a:spcAft>
              <a:buNone/>
            </a:pPr>
            <a:r>
              <a:rPr lang="en-US"/>
              <a:t>Stephanie Jensen - Content Manager </a:t>
            </a:r>
            <a:endParaRPr/>
          </a:p>
          <a:p>
            <a:pPr marL="171450" lvl="0" indent="-171450" algn="l" rtl="0">
              <a:spcBef>
                <a:spcPts val="0"/>
              </a:spcBef>
              <a:spcAft>
                <a:spcPts val="0"/>
              </a:spcAft>
              <a:buClr>
                <a:schemeClr val="dk1"/>
              </a:buClr>
              <a:buSzPts val="1200"/>
              <a:buFont typeface="Arial"/>
              <a:buChar char="•"/>
            </a:pPr>
            <a:r>
              <a:rPr lang="en-US"/>
              <a:t>Contributes content for the Hub</a:t>
            </a:r>
            <a:endParaRPr/>
          </a:p>
          <a:p>
            <a:pPr marL="171450" lvl="0" indent="-171450" algn="l" rtl="0">
              <a:spcBef>
                <a:spcPts val="0"/>
              </a:spcBef>
              <a:spcAft>
                <a:spcPts val="0"/>
              </a:spcAft>
              <a:buClr>
                <a:schemeClr val="dk1"/>
              </a:buClr>
              <a:buSzPts val="1200"/>
              <a:buFont typeface="Arial"/>
              <a:buChar char="•"/>
            </a:pPr>
            <a:r>
              <a:rPr lang="en-US"/>
              <a:t>Manages editorial calendar </a:t>
            </a:r>
            <a:endParaRPr/>
          </a:p>
          <a:p>
            <a:pPr marL="171450" lvl="0" indent="-171450" algn="l" rtl="0">
              <a:spcBef>
                <a:spcPts val="0"/>
              </a:spcBef>
              <a:spcAft>
                <a:spcPts val="0"/>
              </a:spcAft>
              <a:buClr>
                <a:schemeClr val="dk1"/>
              </a:buClr>
              <a:buSzPts val="1200"/>
              <a:buFont typeface="Arial"/>
              <a:buChar char="•"/>
            </a:pPr>
            <a:r>
              <a:rPr lang="en-US"/>
              <a:t>Content liaison with other Tableau teams</a:t>
            </a: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r>
              <a:rPr lang="en-US"/>
              <a:t>Neal Myrick - Tableau Foundation Lead</a:t>
            </a:r>
            <a:endParaRPr/>
          </a:p>
          <a:p>
            <a:pPr marL="171450" lvl="0" indent="-171450" algn="l" rtl="0">
              <a:spcBef>
                <a:spcPts val="0"/>
              </a:spcBef>
              <a:spcAft>
                <a:spcPts val="0"/>
              </a:spcAft>
              <a:buClr>
                <a:schemeClr val="dk1"/>
              </a:buClr>
              <a:buSzPts val="1200"/>
              <a:buFont typeface="Arial"/>
              <a:buChar char="•"/>
            </a:pPr>
            <a:r>
              <a:rPr lang="en-US"/>
              <a:t>Long-term vision </a:t>
            </a:r>
            <a:endParaRPr/>
          </a:p>
          <a:p>
            <a:pPr marL="171450" lvl="0" indent="-171450" algn="l" rtl="0">
              <a:spcBef>
                <a:spcPts val="0"/>
              </a:spcBef>
              <a:spcAft>
                <a:spcPts val="0"/>
              </a:spcAft>
              <a:buClr>
                <a:schemeClr val="dk1"/>
              </a:buClr>
              <a:buSzPts val="1200"/>
              <a:buFont typeface="Arial"/>
              <a:buChar char="•"/>
            </a:pPr>
            <a:r>
              <a:rPr lang="en-US"/>
              <a:t>Tableau Foundation support</a:t>
            </a:r>
            <a:endParaRPr/>
          </a:p>
          <a:p>
            <a:pPr marL="171450" lvl="0" indent="-171450" algn="l" rtl="0">
              <a:spcBef>
                <a:spcPts val="0"/>
              </a:spcBef>
              <a:spcAft>
                <a:spcPts val="0"/>
              </a:spcAft>
              <a:buClr>
                <a:schemeClr val="dk1"/>
              </a:buClr>
              <a:buSzPts val="1200"/>
              <a:buFont typeface="Arial"/>
              <a:buChar char="•"/>
            </a:pPr>
            <a:r>
              <a:rPr lang="en-US"/>
              <a:t>Opens doors to strategic partnerships</a:t>
            </a:r>
            <a:endParaRPr/>
          </a:p>
          <a:p>
            <a:pPr marL="0" lvl="0" indent="0" algn="l" rtl="0">
              <a:spcBef>
                <a:spcPts val="0"/>
              </a:spcBef>
              <a:spcAft>
                <a:spcPts val="0"/>
              </a:spcAft>
              <a:buNone/>
            </a:pPr>
            <a:endParaRPr/>
          </a:p>
          <a:p>
            <a:pPr marL="0" lvl="0" indent="0" algn="l" rtl="0">
              <a:spcBef>
                <a:spcPts val="0"/>
              </a:spcBef>
              <a:spcAft>
                <a:spcPts val="0"/>
              </a:spcAft>
              <a:buNone/>
            </a:pPr>
            <a:r>
              <a:rPr lang="en-US"/>
              <a:t>Steve Schwartz - Tableau Business Owner</a:t>
            </a:r>
            <a:endParaRPr/>
          </a:p>
          <a:p>
            <a:pPr marL="171450" lvl="0" indent="-171450" algn="l" rtl="0">
              <a:spcBef>
                <a:spcPts val="0"/>
              </a:spcBef>
              <a:spcAft>
                <a:spcPts val="0"/>
              </a:spcAft>
              <a:buClr>
                <a:schemeClr val="dk1"/>
              </a:buClr>
              <a:buSzPts val="1200"/>
              <a:buFont typeface="Arial"/>
              <a:buChar char="•"/>
            </a:pPr>
            <a:r>
              <a:rPr lang="en-US"/>
              <a:t>Overall Hub business owner </a:t>
            </a:r>
            <a:endParaRPr/>
          </a:p>
          <a:p>
            <a:pPr marL="171450" lvl="0" indent="-171450" algn="l" rtl="0">
              <a:spcBef>
                <a:spcPts val="0"/>
              </a:spcBef>
              <a:spcAft>
                <a:spcPts val="0"/>
              </a:spcAft>
              <a:buClr>
                <a:schemeClr val="dk1"/>
              </a:buClr>
              <a:buSzPts val="1200"/>
              <a:buFont typeface="Arial"/>
              <a:buChar char="•"/>
            </a:pPr>
            <a:r>
              <a:rPr lang="en-US"/>
              <a:t>Strategic partner relationships (internal and external)</a:t>
            </a:r>
            <a:endParaRPr/>
          </a:p>
          <a:p>
            <a:pPr marL="171450" lvl="0" indent="-171450" algn="l" rtl="0">
              <a:spcBef>
                <a:spcPts val="0"/>
              </a:spcBef>
              <a:spcAft>
                <a:spcPts val="0"/>
              </a:spcAft>
              <a:buClr>
                <a:schemeClr val="dk1"/>
              </a:buClr>
              <a:buSzPts val="1200"/>
              <a:buFont typeface="Arial"/>
              <a:buChar char="•"/>
            </a:pPr>
            <a:r>
              <a:rPr lang="en-US"/>
              <a:t>Communications strategy </a:t>
            </a:r>
            <a:endParaRPr/>
          </a:p>
          <a:p>
            <a:pPr marL="0" lvl="0" indent="0" algn="l" rtl="0">
              <a:spcBef>
                <a:spcPts val="0"/>
              </a:spcBef>
              <a:spcAft>
                <a:spcPts val="0"/>
              </a:spcAft>
              <a:buNone/>
            </a:pPr>
            <a:endParaRPr/>
          </a:p>
          <a:p>
            <a:pPr marL="0" lvl="0" indent="0" algn="l" rtl="0">
              <a:spcBef>
                <a:spcPts val="0"/>
              </a:spcBef>
              <a:spcAft>
                <a:spcPts val="0"/>
              </a:spcAft>
              <a:buNone/>
            </a:pPr>
            <a:r>
              <a:rPr lang="en-US"/>
              <a:t>Renee MacLeod - Inclusive Marketing Lead</a:t>
            </a:r>
            <a:endParaRPr/>
          </a:p>
          <a:p>
            <a:pPr marL="171450" lvl="0" indent="-171450" algn="l" rtl="0">
              <a:spcBef>
                <a:spcPts val="0"/>
              </a:spcBef>
              <a:spcAft>
                <a:spcPts val="0"/>
              </a:spcAft>
              <a:buClr>
                <a:schemeClr val="dk1"/>
              </a:buClr>
              <a:buSzPts val="1200"/>
              <a:buFont typeface="Arial"/>
              <a:buChar char="•"/>
            </a:pPr>
            <a:r>
              <a:rPr lang="en-US"/>
              <a:t>Tableau owner for inclusive marketing</a:t>
            </a:r>
            <a:endParaRPr/>
          </a:p>
          <a:p>
            <a:pPr marL="171450" lvl="0" indent="-171450" algn="l" rtl="0">
              <a:spcBef>
                <a:spcPts val="0"/>
              </a:spcBef>
              <a:spcAft>
                <a:spcPts val="0"/>
              </a:spcAft>
              <a:buClr>
                <a:schemeClr val="dk1"/>
              </a:buClr>
              <a:buSzPts val="1200"/>
              <a:buFont typeface="Arial"/>
              <a:buChar char="•"/>
            </a:pPr>
            <a:r>
              <a:rPr lang="en-US"/>
              <a:t>Overall D&amp;I alignment, messaging consistency - internal/external</a:t>
            </a:r>
            <a:endParaRPr/>
          </a:p>
          <a:p>
            <a:pPr marL="0" lvl="0" indent="0" algn="l" rtl="0">
              <a:spcBef>
                <a:spcPts val="0"/>
              </a:spcBef>
              <a:spcAft>
                <a:spcPts val="0"/>
              </a:spcAft>
              <a:buNone/>
            </a:pPr>
            <a:endParaRPr/>
          </a:p>
          <a:p>
            <a:pPr marL="0" lvl="0" indent="0" algn="l" rtl="0">
              <a:spcBef>
                <a:spcPts val="0"/>
              </a:spcBef>
              <a:spcAft>
                <a:spcPts val="0"/>
              </a:spcAft>
              <a:buNone/>
            </a:pPr>
            <a:r>
              <a:rPr lang="en-US"/>
              <a:t>Sarah Alamshaw - PR </a:t>
            </a:r>
            <a:endParaRPr/>
          </a:p>
          <a:p>
            <a:pPr marL="171450" lvl="0" indent="-171450" algn="l" rtl="0">
              <a:spcBef>
                <a:spcPts val="0"/>
              </a:spcBef>
              <a:spcAft>
                <a:spcPts val="0"/>
              </a:spcAft>
              <a:buClr>
                <a:schemeClr val="dk1"/>
              </a:buClr>
              <a:buSzPts val="1200"/>
              <a:buFont typeface="Arial"/>
              <a:buChar char="•"/>
            </a:pPr>
            <a:r>
              <a:rPr lang="en-US"/>
              <a:t>Messaging consulting</a:t>
            </a:r>
            <a:endParaRPr/>
          </a:p>
          <a:p>
            <a:pPr marL="171450" lvl="0" indent="-171450" algn="l" rtl="0">
              <a:spcBef>
                <a:spcPts val="0"/>
              </a:spcBef>
              <a:spcAft>
                <a:spcPts val="0"/>
              </a:spcAft>
              <a:buClr>
                <a:schemeClr val="dk1"/>
              </a:buClr>
              <a:buSzPts val="1200"/>
              <a:buFont typeface="Arial"/>
              <a:buChar char="•"/>
            </a:pPr>
            <a:r>
              <a:rPr lang="en-US"/>
              <a:t>Media outreach </a:t>
            </a:r>
            <a:endParaRPr/>
          </a:p>
          <a:p>
            <a:pPr marL="0" lvl="0" indent="0" algn="l" rtl="0">
              <a:spcBef>
                <a:spcPts val="0"/>
              </a:spcBef>
              <a:spcAft>
                <a:spcPts val="0"/>
              </a:spcAft>
              <a:buNone/>
            </a:pPr>
            <a:endParaRPr/>
          </a:p>
          <a:p>
            <a:pPr marL="0" lvl="0" indent="0" algn="l" rtl="0">
              <a:spcBef>
                <a:spcPts val="0"/>
              </a:spcBef>
              <a:spcAft>
                <a:spcPts val="0"/>
              </a:spcAft>
              <a:buNone/>
            </a:pPr>
            <a:r>
              <a:rPr lang="en-US"/>
              <a:t>Ali Kramer - GTM Lead</a:t>
            </a:r>
            <a:endParaRPr/>
          </a:p>
          <a:p>
            <a:pPr marL="171450" lvl="0" indent="-171450" algn="l" rtl="0">
              <a:spcBef>
                <a:spcPts val="0"/>
              </a:spcBef>
              <a:spcAft>
                <a:spcPts val="0"/>
              </a:spcAft>
              <a:buClr>
                <a:schemeClr val="dk1"/>
              </a:buClr>
              <a:buSzPts val="1200"/>
              <a:buFont typeface="Arial"/>
              <a:buChar char="•"/>
            </a:pPr>
            <a:r>
              <a:rPr lang="en-US"/>
              <a:t>Consults on go-to-market best practices</a:t>
            </a:r>
            <a:endParaRPr/>
          </a:p>
          <a:p>
            <a:pPr marL="171450" lvl="0" indent="-171450" algn="l" rtl="0">
              <a:spcBef>
                <a:spcPts val="0"/>
              </a:spcBef>
              <a:spcAft>
                <a:spcPts val="0"/>
              </a:spcAft>
              <a:buClr>
                <a:schemeClr val="dk1"/>
              </a:buClr>
              <a:buSzPts val="1200"/>
              <a:buFont typeface="Arial"/>
              <a:buChar char="•"/>
            </a:pPr>
            <a:r>
              <a:rPr lang="en-US"/>
              <a:t>Identifies opps to connect Hub with other Tableau marketing teams/campaigns</a:t>
            </a:r>
            <a:endParaRPr/>
          </a:p>
          <a:p>
            <a:pPr marL="0" lvl="0" indent="0" algn="l" rtl="0">
              <a:spcBef>
                <a:spcPts val="0"/>
              </a:spcBef>
              <a:spcAft>
                <a:spcPts val="0"/>
              </a:spcAft>
              <a:buNone/>
            </a:pPr>
            <a:endParaRPr/>
          </a:p>
          <a:p>
            <a:pPr marL="0" lvl="0" indent="0" algn="l" rtl="0">
              <a:spcBef>
                <a:spcPts val="0"/>
              </a:spcBef>
              <a:spcAft>
                <a:spcPts val="0"/>
              </a:spcAft>
              <a:buNone/>
            </a:pPr>
            <a:r>
              <a:rPr lang="en-US"/>
              <a:t>Megan O’Connell - Creative Management </a:t>
            </a:r>
            <a:endParaRPr/>
          </a:p>
          <a:p>
            <a:pPr marL="171450" lvl="0" indent="-171450" algn="l" rtl="0">
              <a:spcBef>
                <a:spcPts val="0"/>
              </a:spcBef>
              <a:spcAft>
                <a:spcPts val="0"/>
              </a:spcAft>
              <a:buClr>
                <a:schemeClr val="dk1"/>
              </a:buClr>
              <a:buSzPts val="1200"/>
              <a:buFont typeface="Arial"/>
              <a:buChar char="•"/>
            </a:pPr>
            <a:r>
              <a:rPr lang="en-US"/>
              <a:t>Visual design </a:t>
            </a:r>
            <a:endParaRPr/>
          </a:p>
          <a:p>
            <a:pPr marL="171450" lvl="0" indent="-171450" algn="l" rtl="0">
              <a:spcBef>
                <a:spcPts val="0"/>
              </a:spcBef>
              <a:spcAft>
                <a:spcPts val="0"/>
              </a:spcAft>
              <a:buClr>
                <a:schemeClr val="dk1"/>
              </a:buClr>
              <a:buSzPts val="1200"/>
              <a:buFont typeface="Arial"/>
              <a:buChar char="•"/>
            </a:pPr>
            <a:r>
              <a:rPr lang="en-US"/>
              <a:t>Manages iterative Hub design changes</a:t>
            </a:r>
            <a:endParaRPr/>
          </a:p>
          <a:p>
            <a:pPr marL="0" lvl="0" indent="0" algn="l" rtl="0">
              <a:spcBef>
                <a:spcPts val="0"/>
              </a:spcBef>
              <a:spcAft>
                <a:spcPts val="0"/>
              </a:spcAft>
              <a:buNone/>
            </a:pPr>
            <a:br>
              <a:rPr lang="en-US"/>
            </a:br>
            <a:br>
              <a:rPr lang="en-US"/>
            </a:b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0" name="Google Shape;1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jp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headphones&#10;&#10;Description automatically generated with low confidence">
            <a:extLst>
              <a:ext uri="{FF2B5EF4-FFF2-40B4-BE49-F238E27FC236}">
                <a16:creationId xmlns:a16="http://schemas.microsoft.com/office/drawing/2014/main" id="{70562FE2-2BA7-C24A-B353-9A81F5341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192073" y="3023145"/>
            <a:ext cx="6000382" cy="2810495"/>
          </a:xfrm>
        </p:spPr>
        <p:txBody>
          <a:bodyPr vert="horz" lIns="91440" tIns="45720" rIns="91440" bIns="45720" rtlCol="0" anchor="t">
            <a:normAutofit lnSpcReduction="10000"/>
          </a:bodyPr>
          <a:lstStyle/>
          <a:p>
            <a:pPr marL="342900" indent="-342900" algn="l">
              <a:buFont typeface="Wingdings" pitchFamily="2" charset="2"/>
              <a:buChar char="Ø"/>
            </a:pPr>
            <a:r>
              <a:rPr lang="en-US" sz="4000" i="1" dirty="0">
                <a:solidFill>
                  <a:schemeClr val="bg1"/>
                </a:solidFill>
                <a:latin typeface="BentonSans Book" panose="02000404020000020004" pitchFamily="2" charset="77"/>
                <a:cs typeface="Calibri"/>
              </a:rPr>
              <a:t>The need</a:t>
            </a:r>
          </a:p>
          <a:p>
            <a:pPr marL="342900" indent="-342900" algn="l">
              <a:buFont typeface="Wingdings" pitchFamily="2" charset="2"/>
              <a:buChar char="Ø"/>
            </a:pPr>
            <a:r>
              <a:rPr lang="en-US" sz="4000" i="1" dirty="0">
                <a:solidFill>
                  <a:schemeClr val="bg1"/>
                </a:solidFill>
                <a:latin typeface="BentonSans Book" panose="02000404020000020004" pitchFamily="2" charset="77"/>
                <a:cs typeface="Calibri"/>
              </a:rPr>
              <a:t>How data can help</a:t>
            </a:r>
          </a:p>
          <a:p>
            <a:pPr marL="342900" indent="-342900" algn="l">
              <a:buFont typeface="Wingdings" pitchFamily="2" charset="2"/>
              <a:buChar char="Ø"/>
            </a:pPr>
            <a:r>
              <a:rPr lang="en-US" sz="4000" i="1" dirty="0">
                <a:solidFill>
                  <a:schemeClr val="bg1"/>
                </a:solidFill>
                <a:latin typeface="BentonSans Book" panose="02000404020000020004" pitchFamily="2" charset="77"/>
                <a:cs typeface="Calibri"/>
              </a:rPr>
              <a:t>The role of Tableau</a:t>
            </a:r>
          </a:p>
          <a:p>
            <a:pPr marL="342900" indent="-342900" algn="l">
              <a:buFont typeface="Wingdings" pitchFamily="2" charset="2"/>
              <a:buChar char="Ø"/>
            </a:pPr>
            <a:r>
              <a:rPr lang="en-US" sz="4000" i="1" dirty="0">
                <a:solidFill>
                  <a:schemeClr val="bg1"/>
                </a:solidFill>
                <a:latin typeface="BentonSans Book" panose="02000404020000020004" pitchFamily="2" charset="77"/>
                <a:cs typeface="Calibri"/>
              </a:rPr>
              <a:t>What action you can take</a:t>
            </a:r>
          </a:p>
          <a:p>
            <a:pPr algn="l"/>
            <a:endParaRPr lang="en-US" dirty="0">
              <a:solidFill>
                <a:schemeClr val="bg1"/>
              </a:solidFill>
              <a:latin typeface="BentonSans Book" panose="02000404020000020004" pitchFamily="2" charset="77"/>
              <a:cs typeface="Calibri"/>
            </a:endParaRPr>
          </a:p>
        </p:txBody>
      </p:sp>
      <p:sp>
        <p:nvSpPr>
          <p:cNvPr id="10" name="TextBox 9">
            <a:extLst>
              <a:ext uri="{FF2B5EF4-FFF2-40B4-BE49-F238E27FC236}">
                <a16:creationId xmlns:a16="http://schemas.microsoft.com/office/drawing/2014/main" id="{6768FB7A-BD23-F44A-9620-938D412934E6}"/>
              </a:ext>
            </a:extLst>
          </p:cNvPr>
          <p:cNvSpPr txBox="1"/>
          <p:nvPr/>
        </p:nvSpPr>
        <p:spPr>
          <a:xfrm>
            <a:off x="1060175" y="2003510"/>
            <a:ext cx="6541343" cy="769441"/>
          </a:xfrm>
          <a:prstGeom prst="rect">
            <a:avLst/>
          </a:prstGeom>
          <a:noFill/>
        </p:spPr>
        <p:txBody>
          <a:bodyPr wrap="none" rtlCol="0">
            <a:spAutoFit/>
          </a:bodyPr>
          <a:lstStyle/>
          <a:p>
            <a:r>
              <a:rPr lang="en-US" sz="4400" b="1" dirty="0">
                <a:solidFill>
                  <a:schemeClr val="bg1"/>
                </a:solidFill>
                <a:latin typeface="BentonSans" panose="02000504020000020004" pitchFamily="2" charset="77"/>
                <a:cs typeface="Calibri Light"/>
              </a:rPr>
              <a:t>Racial Equity Data Hub</a:t>
            </a:r>
            <a:endParaRPr lang="en-US" sz="4400" dirty="0"/>
          </a:p>
        </p:txBody>
      </p:sp>
      <p:pic>
        <p:nvPicPr>
          <p:cNvPr id="14" name="Picture 13" descr="Text, icon&#10;&#10;Description automatically generated">
            <a:extLst>
              <a:ext uri="{FF2B5EF4-FFF2-40B4-BE49-F238E27FC236}">
                <a16:creationId xmlns:a16="http://schemas.microsoft.com/office/drawing/2014/main" id="{0B35DAA3-4354-BB44-B45D-69C59175B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175" y="865665"/>
            <a:ext cx="2440885" cy="78140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9" descr="A picture containing shap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3" name="Google Shape;173;p9"/>
          <p:cNvSpPr txBox="1"/>
          <p:nvPr/>
        </p:nvSpPr>
        <p:spPr>
          <a:xfrm>
            <a:off x="283050" y="287100"/>
            <a:ext cx="11625900" cy="6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a:solidFill>
                  <a:schemeClr val="lt1"/>
                </a:solidFill>
                <a:latin typeface="Arial"/>
                <a:ea typeface="Arial"/>
                <a:cs typeface="Arial"/>
                <a:sym typeface="Arial"/>
              </a:rPr>
              <a:t>Racial Equity Data Hub Team | racialequity@tableau.com </a:t>
            </a:r>
            <a:endParaRPr sz="3300">
              <a:solidFill>
                <a:schemeClr val="lt1"/>
              </a:solidFill>
              <a:latin typeface="Calibri"/>
              <a:ea typeface="Calibri"/>
              <a:cs typeface="Calibri"/>
              <a:sym typeface="Calibri"/>
            </a:endParaRPr>
          </a:p>
        </p:txBody>
      </p:sp>
      <p:sp>
        <p:nvSpPr>
          <p:cNvPr id="174" name="Google Shape;174;p9"/>
          <p:cNvSpPr txBox="1"/>
          <p:nvPr/>
        </p:nvSpPr>
        <p:spPr>
          <a:xfrm>
            <a:off x="2150446" y="2891950"/>
            <a:ext cx="1899944"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Steve Schwartz</a:t>
            </a:r>
            <a:br>
              <a:rPr lang="en-US" sz="1600" b="1">
                <a:solidFill>
                  <a:schemeClr val="lt1"/>
                </a:solidFill>
                <a:latin typeface="Arial"/>
                <a:ea typeface="Arial"/>
                <a:cs typeface="Arial"/>
                <a:sym typeface="Arial"/>
              </a:rPr>
            </a:br>
            <a:r>
              <a:rPr lang="en-US" sz="1200">
                <a:solidFill>
                  <a:schemeClr val="lt1"/>
                </a:solidFill>
                <a:latin typeface="Arial"/>
                <a:ea typeface="Arial"/>
                <a:cs typeface="Arial"/>
                <a:sym typeface="Arial"/>
              </a:rPr>
              <a:t>Tableau Business Owner</a:t>
            </a:r>
            <a:endParaRPr/>
          </a:p>
        </p:txBody>
      </p:sp>
      <p:sp>
        <p:nvSpPr>
          <p:cNvPr id="175" name="Google Shape;175;p9"/>
          <p:cNvSpPr txBox="1"/>
          <p:nvPr/>
        </p:nvSpPr>
        <p:spPr>
          <a:xfrm>
            <a:off x="7977460" y="2889328"/>
            <a:ext cx="1921167"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Renee MacLeod</a:t>
            </a:r>
            <a:br>
              <a:rPr lang="en-US" sz="1600" b="1">
                <a:solidFill>
                  <a:schemeClr val="lt1"/>
                </a:solidFill>
                <a:latin typeface="Arial"/>
                <a:ea typeface="Arial"/>
                <a:cs typeface="Arial"/>
                <a:sym typeface="Arial"/>
              </a:rPr>
            </a:br>
            <a:r>
              <a:rPr lang="en-US" sz="1200">
                <a:solidFill>
                  <a:schemeClr val="lt1"/>
                </a:solidFill>
                <a:latin typeface="Arial"/>
                <a:ea typeface="Arial"/>
                <a:cs typeface="Arial"/>
                <a:sym typeface="Arial"/>
              </a:rPr>
              <a:t>Inclusive Marketing Lead</a:t>
            </a:r>
            <a:endParaRPr/>
          </a:p>
        </p:txBody>
      </p:sp>
      <p:sp>
        <p:nvSpPr>
          <p:cNvPr id="176" name="Google Shape;176;p9"/>
          <p:cNvSpPr txBox="1"/>
          <p:nvPr/>
        </p:nvSpPr>
        <p:spPr>
          <a:xfrm>
            <a:off x="221905" y="2889328"/>
            <a:ext cx="1928541"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Neal Myrick</a:t>
            </a:r>
            <a:br>
              <a:rPr lang="en-US" sz="1600" b="1">
                <a:solidFill>
                  <a:schemeClr val="lt1"/>
                </a:solidFill>
                <a:latin typeface="Arial"/>
                <a:ea typeface="Arial"/>
                <a:cs typeface="Arial"/>
                <a:sym typeface="Arial"/>
              </a:rPr>
            </a:br>
            <a:r>
              <a:rPr lang="en-US" sz="1200">
                <a:solidFill>
                  <a:schemeClr val="lt1"/>
                </a:solidFill>
                <a:latin typeface="Arial"/>
                <a:ea typeface="Arial"/>
                <a:cs typeface="Arial"/>
                <a:sym typeface="Arial"/>
              </a:rPr>
              <a:t>Tableau Foundation Lead</a:t>
            </a:r>
            <a:endParaRPr/>
          </a:p>
        </p:txBody>
      </p:sp>
      <p:sp>
        <p:nvSpPr>
          <p:cNvPr id="177" name="Google Shape;177;p9"/>
          <p:cNvSpPr txBox="1"/>
          <p:nvPr/>
        </p:nvSpPr>
        <p:spPr>
          <a:xfrm>
            <a:off x="1432437" y="5388941"/>
            <a:ext cx="1058368"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Telain Ware</a:t>
            </a:r>
            <a:br>
              <a:rPr lang="en-US" sz="1600" b="1">
                <a:solidFill>
                  <a:schemeClr val="lt1"/>
                </a:solidFill>
                <a:latin typeface="Arial"/>
                <a:ea typeface="Arial"/>
                <a:cs typeface="Arial"/>
                <a:sym typeface="Arial"/>
              </a:rPr>
            </a:br>
            <a:r>
              <a:rPr lang="en-US" sz="1200">
                <a:solidFill>
                  <a:schemeClr val="lt1"/>
                </a:solidFill>
                <a:latin typeface="Arial"/>
                <a:ea typeface="Arial"/>
                <a:cs typeface="Arial"/>
                <a:sym typeface="Arial"/>
              </a:rPr>
              <a:t>Writer</a:t>
            </a:r>
            <a:endParaRPr sz="1200">
              <a:solidFill>
                <a:schemeClr val="lt1"/>
              </a:solidFill>
              <a:latin typeface="Arial"/>
              <a:ea typeface="Arial"/>
              <a:cs typeface="Arial"/>
              <a:sym typeface="Arial"/>
            </a:endParaRPr>
          </a:p>
        </p:txBody>
      </p:sp>
      <p:sp>
        <p:nvSpPr>
          <p:cNvPr id="178" name="Google Shape;178;p9"/>
          <p:cNvSpPr txBox="1"/>
          <p:nvPr/>
        </p:nvSpPr>
        <p:spPr>
          <a:xfrm>
            <a:off x="9250204" y="5286130"/>
            <a:ext cx="1641348"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Sarah Alamshaw</a:t>
            </a:r>
            <a:br>
              <a:rPr lang="en-US" sz="1600" b="1">
                <a:solidFill>
                  <a:schemeClr val="lt1"/>
                </a:solidFill>
                <a:latin typeface="Arial"/>
                <a:ea typeface="Arial"/>
                <a:cs typeface="Arial"/>
                <a:sym typeface="Arial"/>
              </a:rPr>
            </a:br>
            <a:r>
              <a:rPr lang="en-US" sz="1200">
                <a:solidFill>
                  <a:schemeClr val="lt1"/>
                </a:solidFill>
                <a:latin typeface="Arial"/>
                <a:ea typeface="Arial"/>
                <a:cs typeface="Arial"/>
                <a:sym typeface="Arial"/>
              </a:rPr>
              <a:t>PR</a:t>
            </a:r>
            <a:endParaRPr/>
          </a:p>
        </p:txBody>
      </p:sp>
      <p:sp>
        <p:nvSpPr>
          <p:cNvPr id="179" name="Google Shape;179;p9"/>
          <p:cNvSpPr txBox="1"/>
          <p:nvPr/>
        </p:nvSpPr>
        <p:spPr>
          <a:xfrm>
            <a:off x="7083108" y="5284562"/>
            <a:ext cx="1733296"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Megan O’Connell</a:t>
            </a:r>
            <a:br>
              <a:rPr lang="en-US" sz="1600" b="1">
                <a:solidFill>
                  <a:schemeClr val="lt1"/>
                </a:solidFill>
                <a:latin typeface="Arial"/>
                <a:ea typeface="Arial"/>
                <a:cs typeface="Arial"/>
                <a:sym typeface="Arial"/>
              </a:rPr>
            </a:br>
            <a:r>
              <a:rPr lang="en-US" sz="1200">
                <a:solidFill>
                  <a:schemeClr val="lt1"/>
                </a:solidFill>
                <a:latin typeface="Arial"/>
                <a:ea typeface="Arial"/>
                <a:cs typeface="Arial"/>
                <a:sym typeface="Arial"/>
              </a:rPr>
              <a:t>Creative Management</a:t>
            </a:r>
            <a:endParaRPr/>
          </a:p>
        </p:txBody>
      </p:sp>
      <p:pic>
        <p:nvPicPr>
          <p:cNvPr id="180" name="Google Shape;180;p9" descr="A person wearing glasses&#10;&#10;Description automatically generated with low confidence"/>
          <p:cNvPicPr preferRelativeResize="0"/>
          <p:nvPr/>
        </p:nvPicPr>
        <p:blipFill rotWithShape="1">
          <a:blip r:embed="rId4">
            <a:alphaModFix/>
          </a:blip>
          <a:srcRect/>
          <a:stretch/>
        </p:blipFill>
        <p:spPr>
          <a:xfrm>
            <a:off x="420618" y="1470344"/>
            <a:ext cx="1463040" cy="1459121"/>
          </a:xfrm>
          <a:prstGeom prst="rect">
            <a:avLst/>
          </a:prstGeom>
          <a:noFill/>
          <a:ln>
            <a:noFill/>
          </a:ln>
        </p:spPr>
      </p:pic>
      <p:pic>
        <p:nvPicPr>
          <p:cNvPr id="181" name="Google Shape;181;p9" descr="A person smiling for the camera&#10;&#10;Description automatically generated with medium confidence"/>
          <p:cNvPicPr preferRelativeResize="0"/>
          <p:nvPr/>
        </p:nvPicPr>
        <p:blipFill rotWithShape="1">
          <a:blip r:embed="rId5">
            <a:alphaModFix/>
          </a:blip>
          <a:srcRect/>
          <a:stretch/>
        </p:blipFill>
        <p:spPr>
          <a:xfrm>
            <a:off x="9339358" y="3728550"/>
            <a:ext cx="1463040" cy="1463040"/>
          </a:xfrm>
          <a:prstGeom prst="rect">
            <a:avLst/>
          </a:prstGeom>
          <a:noFill/>
          <a:ln>
            <a:noFill/>
          </a:ln>
        </p:spPr>
      </p:pic>
      <p:pic>
        <p:nvPicPr>
          <p:cNvPr id="182" name="Google Shape;182;p9" descr="A person wearing glasses&#10;&#10;Description automatically generated with medium confidence"/>
          <p:cNvPicPr preferRelativeResize="0"/>
          <p:nvPr/>
        </p:nvPicPr>
        <p:blipFill rotWithShape="1">
          <a:blip r:embed="rId6">
            <a:alphaModFix/>
          </a:blip>
          <a:srcRect/>
          <a:stretch/>
        </p:blipFill>
        <p:spPr>
          <a:xfrm>
            <a:off x="7218236" y="3725414"/>
            <a:ext cx="1463040" cy="1463040"/>
          </a:xfrm>
          <a:prstGeom prst="rect">
            <a:avLst/>
          </a:prstGeom>
          <a:noFill/>
          <a:ln>
            <a:noFill/>
          </a:ln>
        </p:spPr>
      </p:pic>
      <p:pic>
        <p:nvPicPr>
          <p:cNvPr id="183" name="Google Shape;183;p9"/>
          <p:cNvPicPr preferRelativeResize="0"/>
          <p:nvPr/>
        </p:nvPicPr>
        <p:blipFill rotWithShape="1">
          <a:blip r:embed="rId7">
            <a:alphaModFix/>
          </a:blip>
          <a:srcRect/>
          <a:stretch/>
        </p:blipFill>
        <p:spPr>
          <a:xfrm>
            <a:off x="1234673" y="3779177"/>
            <a:ext cx="1453896" cy="1461202"/>
          </a:xfrm>
          <a:prstGeom prst="ellipse">
            <a:avLst/>
          </a:prstGeom>
          <a:noFill/>
          <a:ln>
            <a:noFill/>
          </a:ln>
        </p:spPr>
      </p:pic>
      <p:pic>
        <p:nvPicPr>
          <p:cNvPr id="184" name="Google Shape;184;p9" descr="A person in a suit&#10;&#10;Description automatically generated with low confidence"/>
          <p:cNvPicPr preferRelativeResize="0"/>
          <p:nvPr/>
        </p:nvPicPr>
        <p:blipFill rotWithShape="1">
          <a:blip r:embed="rId8">
            <a:alphaModFix/>
          </a:blip>
          <a:srcRect/>
          <a:stretch/>
        </p:blipFill>
        <p:spPr>
          <a:xfrm>
            <a:off x="2339752" y="1426288"/>
            <a:ext cx="1463040" cy="1463040"/>
          </a:xfrm>
          <a:prstGeom prst="rect">
            <a:avLst/>
          </a:prstGeom>
          <a:noFill/>
          <a:ln>
            <a:noFill/>
          </a:ln>
        </p:spPr>
      </p:pic>
      <p:pic>
        <p:nvPicPr>
          <p:cNvPr id="185" name="Google Shape;185;p9" descr="A person smiling for the camera&#10;&#10;Description automatically generated with medium confidence"/>
          <p:cNvPicPr preferRelativeResize="0"/>
          <p:nvPr/>
        </p:nvPicPr>
        <p:blipFill rotWithShape="1">
          <a:blip r:embed="rId9">
            <a:alphaModFix/>
          </a:blip>
          <a:srcRect/>
          <a:stretch/>
        </p:blipFill>
        <p:spPr>
          <a:xfrm>
            <a:off x="8257231" y="1498515"/>
            <a:ext cx="1472184" cy="1466684"/>
          </a:xfrm>
          <a:prstGeom prst="rect">
            <a:avLst/>
          </a:prstGeom>
          <a:noFill/>
          <a:ln>
            <a:noFill/>
          </a:ln>
        </p:spPr>
      </p:pic>
      <p:pic>
        <p:nvPicPr>
          <p:cNvPr id="186" name="Google Shape;186;p9" descr="A person smiling for the picture&#10;&#10;Description automatically generated with medium confidence"/>
          <p:cNvPicPr preferRelativeResize="0"/>
          <p:nvPr/>
        </p:nvPicPr>
        <p:blipFill rotWithShape="1">
          <a:blip r:embed="rId10">
            <a:alphaModFix/>
          </a:blip>
          <a:srcRect/>
          <a:stretch/>
        </p:blipFill>
        <p:spPr>
          <a:xfrm>
            <a:off x="6265567" y="1466425"/>
            <a:ext cx="1463040" cy="1463040"/>
          </a:xfrm>
          <a:prstGeom prst="rect">
            <a:avLst/>
          </a:prstGeom>
          <a:noFill/>
          <a:ln>
            <a:noFill/>
          </a:ln>
        </p:spPr>
      </p:pic>
      <p:sp>
        <p:nvSpPr>
          <p:cNvPr id="187" name="Google Shape;187;p9"/>
          <p:cNvSpPr txBox="1"/>
          <p:nvPr/>
        </p:nvSpPr>
        <p:spPr>
          <a:xfrm>
            <a:off x="6112829" y="2912491"/>
            <a:ext cx="1731436"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Channing Nesbitt</a:t>
            </a:r>
            <a:br>
              <a:rPr lang="en-US" sz="1600" b="1">
                <a:solidFill>
                  <a:schemeClr val="lt1"/>
                </a:solidFill>
                <a:latin typeface="Arial"/>
                <a:ea typeface="Arial"/>
                <a:cs typeface="Arial"/>
                <a:sym typeface="Arial"/>
              </a:rPr>
            </a:br>
            <a:r>
              <a:rPr lang="en-US" sz="1200">
                <a:solidFill>
                  <a:schemeClr val="lt1"/>
                </a:solidFill>
                <a:latin typeface="Arial"/>
                <a:ea typeface="Arial"/>
                <a:cs typeface="Arial"/>
                <a:sym typeface="Arial"/>
              </a:rPr>
              <a:t>Team Lead</a:t>
            </a:r>
            <a:endParaRPr/>
          </a:p>
        </p:txBody>
      </p:sp>
      <p:pic>
        <p:nvPicPr>
          <p:cNvPr id="188" name="Google Shape;188;p9" descr="A person looking at the camera&#10;&#10;Description automatically generated with medium confidence"/>
          <p:cNvPicPr preferRelativeResize="0"/>
          <p:nvPr/>
        </p:nvPicPr>
        <p:blipFill rotWithShape="1">
          <a:blip r:embed="rId11">
            <a:alphaModFix/>
          </a:blip>
          <a:srcRect/>
          <a:stretch/>
        </p:blipFill>
        <p:spPr>
          <a:xfrm>
            <a:off x="4273903" y="1466425"/>
            <a:ext cx="1463040" cy="1463040"/>
          </a:xfrm>
          <a:prstGeom prst="rect">
            <a:avLst/>
          </a:prstGeom>
          <a:noFill/>
          <a:ln>
            <a:noFill/>
          </a:ln>
        </p:spPr>
      </p:pic>
      <p:sp>
        <p:nvSpPr>
          <p:cNvPr id="189" name="Google Shape;189;p9"/>
          <p:cNvSpPr txBox="1"/>
          <p:nvPr/>
        </p:nvSpPr>
        <p:spPr>
          <a:xfrm>
            <a:off x="4293830" y="2881636"/>
            <a:ext cx="1412053" cy="6771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Eillie Anzilotti</a:t>
            </a:r>
            <a:br>
              <a:rPr lang="en-US" sz="1600" b="1">
                <a:solidFill>
                  <a:schemeClr val="lt1"/>
                </a:solidFill>
                <a:latin typeface="Arial"/>
                <a:ea typeface="Arial"/>
                <a:cs typeface="Arial"/>
                <a:sym typeface="Arial"/>
              </a:rPr>
            </a:br>
            <a:r>
              <a:rPr lang="en-US" sz="1200">
                <a:solidFill>
                  <a:schemeClr val="lt1"/>
                </a:solidFill>
                <a:latin typeface="Arial"/>
                <a:ea typeface="Arial"/>
                <a:cs typeface="Arial"/>
                <a:sym typeface="Arial"/>
              </a:rPr>
              <a:t>Content and </a:t>
            </a:r>
            <a:br>
              <a:rPr lang="en-US" sz="1200">
                <a:solidFill>
                  <a:schemeClr val="lt1"/>
                </a:solidFill>
                <a:latin typeface="Arial"/>
                <a:ea typeface="Arial"/>
                <a:cs typeface="Arial"/>
                <a:sym typeface="Arial"/>
              </a:rPr>
            </a:br>
            <a:r>
              <a:rPr lang="en-US" sz="1200">
                <a:solidFill>
                  <a:schemeClr val="lt1"/>
                </a:solidFill>
                <a:latin typeface="Arial"/>
                <a:ea typeface="Arial"/>
                <a:cs typeface="Arial"/>
                <a:sym typeface="Arial"/>
              </a:rPr>
              <a:t>Marketing Lead</a:t>
            </a:r>
            <a:endParaRPr/>
          </a:p>
        </p:txBody>
      </p:sp>
      <p:pic>
        <p:nvPicPr>
          <p:cNvPr id="190" name="Google Shape;190;p9" descr="A person wearing glasses&#10;&#10;Description automatically generated with low confidence"/>
          <p:cNvPicPr preferRelativeResize="0"/>
          <p:nvPr/>
        </p:nvPicPr>
        <p:blipFill rotWithShape="1">
          <a:blip r:embed="rId12">
            <a:alphaModFix/>
          </a:blip>
          <a:srcRect/>
          <a:stretch/>
        </p:blipFill>
        <p:spPr>
          <a:xfrm>
            <a:off x="5171475" y="3817598"/>
            <a:ext cx="1463040" cy="1463040"/>
          </a:xfrm>
          <a:prstGeom prst="rect">
            <a:avLst/>
          </a:prstGeom>
          <a:noFill/>
          <a:ln>
            <a:noFill/>
          </a:ln>
        </p:spPr>
      </p:pic>
      <p:sp>
        <p:nvSpPr>
          <p:cNvPr id="191" name="Google Shape;191;p9"/>
          <p:cNvSpPr txBox="1"/>
          <p:nvPr/>
        </p:nvSpPr>
        <p:spPr>
          <a:xfrm>
            <a:off x="5057344" y="5311983"/>
            <a:ext cx="1750479" cy="6771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Tim Fry</a:t>
            </a:r>
            <a:br>
              <a:rPr lang="en-US" sz="1600" b="1">
                <a:solidFill>
                  <a:schemeClr val="lt1"/>
                </a:solidFill>
                <a:latin typeface="Arial"/>
                <a:ea typeface="Arial"/>
                <a:cs typeface="Arial"/>
                <a:sym typeface="Arial"/>
              </a:rPr>
            </a:br>
            <a:r>
              <a:rPr lang="en-US" sz="1200">
                <a:solidFill>
                  <a:schemeClr val="lt1"/>
                </a:solidFill>
                <a:latin typeface="Arial"/>
                <a:ea typeface="Arial"/>
                <a:cs typeface="Arial"/>
                <a:sym typeface="Arial"/>
              </a:rPr>
              <a:t>Strategy &amp; Day-to-day</a:t>
            </a:r>
            <a:br>
              <a:rPr lang="en-US" sz="1200">
                <a:solidFill>
                  <a:schemeClr val="lt1"/>
                </a:solidFill>
                <a:latin typeface="Arial"/>
                <a:ea typeface="Arial"/>
                <a:cs typeface="Arial"/>
                <a:sym typeface="Arial"/>
              </a:rPr>
            </a:br>
            <a:r>
              <a:rPr lang="en-US" sz="1200">
                <a:solidFill>
                  <a:schemeClr val="lt1"/>
                </a:solidFill>
                <a:latin typeface="Arial"/>
                <a:ea typeface="Arial"/>
                <a:cs typeface="Arial"/>
                <a:sym typeface="Arial"/>
              </a:rPr>
              <a:t>Management</a:t>
            </a:r>
            <a:endParaRPr/>
          </a:p>
        </p:txBody>
      </p:sp>
      <p:pic>
        <p:nvPicPr>
          <p:cNvPr id="192" name="Google Shape;192;p9" descr="A picture containing indoor, person, hair, white&#10;&#10;Description automatically generated"/>
          <p:cNvPicPr preferRelativeResize="0"/>
          <p:nvPr/>
        </p:nvPicPr>
        <p:blipFill rotWithShape="1">
          <a:blip r:embed="rId13">
            <a:alphaModFix/>
          </a:blip>
          <a:srcRect/>
          <a:stretch/>
        </p:blipFill>
        <p:spPr>
          <a:xfrm>
            <a:off x="3230506" y="3833653"/>
            <a:ext cx="1399032" cy="1461894"/>
          </a:xfrm>
          <a:prstGeom prst="rect">
            <a:avLst/>
          </a:prstGeom>
          <a:noFill/>
          <a:ln>
            <a:noFill/>
          </a:ln>
        </p:spPr>
      </p:pic>
      <p:sp>
        <p:nvSpPr>
          <p:cNvPr id="193" name="Google Shape;193;p9"/>
          <p:cNvSpPr txBox="1"/>
          <p:nvPr/>
        </p:nvSpPr>
        <p:spPr>
          <a:xfrm>
            <a:off x="3056449" y="5412049"/>
            <a:ext cx="1747145"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Stephanie Jensen</a:t>
            </a:r>
            <a:br>
              <a:rPr lang="en-US" sz="1600" b="1">
                <a:solidFill>
                  <a:schemeClr val="lt1"/>
                </a:solidFill>
                <a:latin typeface="Arial"/>
                <a:ea typeface="Arial"/>
                <a:cs typeface="Arial"/>
                <a:sym typeface="Arial"/>
              </a:rPr>
            </a:br>
            <a:r>
              <a:rPr lang="en-US" sz="1200">
                <a:solidFill>
                  <a:schemeClr val="lt1"/>
                </a:solidFill>
                <a:latin typeface="Arial"/>
                <a:ea typeface="Arial"/>
                <a:cs typeface="Arial"/>
                <a:sym typeface="Arial"/>
              </a:rPr>
              <a:t>Content Manager</a:t>
            </a:r>
            <a:endParaRPr/>
          </a:p>
        </p:txBody>
      </p:sp>
      <p:pic>
        <p:nvPicPr>
          <p:cNvPr id="194" name="Google Shape;194;p9" descr="A person smiling for the camera&#10;&#10;Description automatically generated with medium confidence"/>
          <p:cNvPicPr preferRelativeResize="0"/>
          <p:nvPr/>
        </p:nvPicPr>
        <p:blipFill rotWithShape="1">
          <a:blip r:embed="rId14">
            <a:alphaModFix/>
          </a:blip>
          <a:srcRect/>
          <a:stretch/>
        </p:blipFill>
        <p:spPr>
          <a:xfrm>
            <a:off x="10200336" y="1498515"/>
            <a:ext cx="1463040" cy="1463040"/>
          </a:xfrm>
          <a:prstGeom prst="rect">
            <a:avLst/>
          </a:prstGeom>
          <a:noFill/>
          <a:ln>
            <a:noFill/>
          </a:ln>
        </p:spPr>
      </p:pic>
      <p:sp>
        <p:nvSpPr>
          <p:cNvPr id="195" name="Google Shape;195;p9"/>
          <p:cNvSpPr txBox="1"/>
          <p:nvPr/>
        </p:nvSpPr>
        <p:spPr>
          <a:xfrm>
            <a:off x="10476522" y="2926068"/>
            <a:ext cx="967444" cy="4924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a:solidFill>
                  <a:schemeClr val="lt1"/>
                </a:solidFill>
                <a:latin typeface="Arial"/>
                <a:ea typeface="Arial"/>
                <a:cs typeface="Arial"/>
                <a:sym typeface="Arial"/>
              </a:rPr>
              <a:t>Ali Kramer</a:t>
            </a:r>
            <a:br>
              <a:rPr lang="en-US" sz="1600" b="1">
                <a:solidFill>
                  <a:schemeClr val="lt1"/>
                </a:solidFill>
                <a:latin typeface="Arial"/>
                <a:ea typeface="Arial"/>
                <a:cs typeface="Arial"/>
                <a:sym typeface="Arial"/>
              </a:rPr>
            </a:br>
            <a:r>
              <a:rPr lang="en-US" sz="1200">
                <a:solidFill>
                  <a:schemeClr val="lt1"/>
                </a:solidFill>
                <a:latin typeface="Arial"/>
                <a:ea typeface="Arial"/>
                <a:cs typeface="Arial"/>
                <a:sym typeface="Arial"/>
              </a:rPr>
              <a:t>GTM Lead</a:t>
            </a:r>
            <a:endParaRPr sz="12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10;&#10;Description automatically generated">
            <a:extLst>
              <a:ext uri="{FF2B5EF4-FFF2-40B4-BE49-F238E27FC236}">
                <a16:creationId xmlns:a16="http://schemas.microsoft.com/office/drawing/2014/main" id="{DD0E03AF-0A1F-C745-B15E-F699B6FFC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B1B965A-25E5-2D40-86E4-7360EED3D35C}"/>
              </a:ext>
            </a:extLst>
          </p:cNvPr>
          <p:cNvSpPr txBox="1"/>
          <p:nvPr/>
        </p:nvSpPr>
        <p:spPr>
          <a:xfrm>
            <a:off x="1060174" y="1091393"/>
            <a:ext cx="8388625" cy="1446550"/>
          </a:xfrm>
          <a:prstGeom prst="rect">
            <a:avLst/>
          </a:prstGeom>
          <a:noFill/>
        </p:spPr>
        <p:txBody>
          <a:bodyPr wrap="square" rtlCol="0">
            <a:spAutoFit/>
          </a:bodyPr>
          <a:lstStyle/>
          <a:p>
            <a:r>
              <a:rPr lang="en-US" sz="4400" b="1" dirty="0">
                <a:solidFill>
                  <a:schemeClr val="bg1"/>
                </a:solidFill>
                <a:latin typeface="BentonSans" panose="02000504020000020004" pitchFamily="2" charset="77"/>
                <a:cs typeface="Calibri Light"/>
              </a:rPr>
              <a:t>The State of </a:t>
            </a:r>
            <a:br>
              <a:rPr lang="en-US" sz="4400" b="1" dirty="0">
                <a:solidFill>
                  <a:schemeClr val="bg1"/>
                </a:solidFill>
                <a:latin typeface="BentonSans" panose="02000504020000020004" pitchFamily="2" charset="77"/>
                <a:cs typeface="Calibri Light"/>
              </a:rPr>
            </a:br>
            <a:r>
              <a:rPr lang="en-US" sz="4400" b="1" dirty="0">
                <a:solidFill>
                  <a:schemeClr val="bg1"/>
                </a:solidFill>
                <a:latin typeface="BentonSans" panose="02000504020000020004" pitchFamily="2" charset="77"/>
                <a:cs typeface="Calibri Light"/>
              </a:rPr>
              <a:t>Racial Equity</a:t>
            </a:r>
            <a:endParaRPr lang="en-US" sz="4400" dirty="0"/>
          </a:p>
        </p:txBody>
      </p:sp>
      <p:sp>
        <p:nvSpPr>
          <p:cNvPr id="13" name="Subtitle 2">
            <a:extLst>
              <a:ext uri="{FF2B5EF4-FFF2-40B4-BE49-F238E27FC236}">
                <a16:creationId xmlns:a16="http://schemas.microsoft.com/office/drawing/2014/main" id="{32EBE462-D27D-0840-BD6B-9668B1B1A100}"/>
              </a:ext>
            </a:extLst>
          </p:cNvPr>
          <p:cNvSpPr txBox="1">
            <a:spLocks/>
          </p:cNvSpPr>
          <p:nvPr/>
        </p:nvSpPr>
        <p:spPr>
          <a:xfrm>
            <a:off x="111091" y="3108775"/>
            <a:ext cx="5007173" cy="2921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bg1"/>
                </a:solidFill>
                <a:latin typeface="Arial" panose="020B0604020202020204" pitchFamily="34" charset="0"/>
                <a:cs typeface="Arial" panose="020B0604020202020204" pitchFamily="34" charset="0"/>
              </a:rPr>
              <a:t>“Our goal with the Racial Equity Data Hub is to help organizations and advocates learn from each other</a:t>
            </a:r>
            <a:r>
              <a:rPr lang="en-US" sz="2400" i="1" dirty="0">
                <a:solidFill>
                  <a:schemeClr val="bg1"/>
                </a:solidFill>
                <a:latin typeface="Arial" panose="020B0604020202020204" pitchFamily="34" charset="0"/>
                <a:cs typeface="Arial" panose="020B0604020202020204" pitchFamily="34" charset="0"/>
              </a:rPr>
              <a:t>, and see how data is playing a role in equity work across different communities in the U.S.”</a:t>
            </a:r>
          </a:p>
          <a:p>
            <a:endParaRPr lang="en-US" dirty="0">
              <a:solidFill>
                <a:schemeClr val="bg1"/>
              </a:solidFill>
              <a:latin typeface="BentonSans Book" panose="02000404020000020004" pitchFamily="2" charset="77"/>
              <a:cs typeface="Calibri"/>
            </a:endParaRPr>
          </a:p>
        </p:txBody>
      </p:sp>
    </p:spTree>
    <p:extLst>
      <p:ext uri="{BB962C8B-B14F-4D97-AF65-F5344CB8AC3E}">
        <p14:creationId xmlns:p14="http://schemas.microsoft.com/office/powerpoint/2010/main" val="3344771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176E85C5-3C2C-6642-BA46-B2B9DC964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1B916150-28BE-0940-A4B6-2751279C78AF}"/>
              </a:ext>
            </a:extLst>
          </p:cNvPr>
          <p:cNvSpPr txBox="1"/>
          <p:nvPr/>
        </p:nvSpPr>
        <p:spPr>
          <a:xfrm>
            <a:off x="287487" y="527807"/>
            <a:ext cx="5808513" cy="769441"/>
          </a:xfrm>
          <a:prstGeom prst="rect">
            <a:avLst/>
          </a:prstGeom>
          <a:noFill/>
        </p:spPr>
        <p:txBody>
          <a:bodyPr wrap="none" rtlCol="0">
            <a:spAutoFit/>
          </a:bodyPr>
          <a:lstStyle/>
          <a:p>
            <a:r>
              <a:rPr lang="en-US" sz="4400" b="1" dirty="0">
                <a:solidFill>
                  <a:schemeClr val="bg1"/>
                </a:solidFill>
                <a:latin typeface="BentonSans" panose="02000504020000020004" pitchFamily="2" charset="77"/>
                <a:cs typeface="Calibri Light"/>
              </a:rPr>
              <a:t>The Promise of Data</a:t>
            </a:r>
            <a:endParaRPr lang="en-US" sz="4400" dirty="0"/>
          </a:p>
        </p:txBody>
      </p:sp>
      <p:graphicFrame>
        <p:nvGraphicFramePr>
          <p:cNvPr id="7" name="Diagram 6">
            <a:extLst>
              <a:ext uri="{FF2B5EF4-FFF2-40B4-BE49-F238E27FC236}">
                <a16:creationId xmlns:a16="http://schemas.microsoft.com/office/drawing/2014/main" id="{A3EB7930-FF50-174E-BE22-6897A6136156}"/>
              </a:ext>
            </a:extLst>
          </p:cNvPr>
          <p:cNvGraphicFramePr/>
          <p:nvPr>
            <p:extLst>
              <p:ext uri="{D42A27DB-BD31-4B8C-83A1-F6EECF244321}">
                <p14:modId xmlns:p14="http://schemas.microsoft.com/office/powerpoint/2010/main" val="3903530752"/>
              </p:ext>
            </p:extLst>
          </p:nvPr>
        </p:nvGraphicFramePr>
        <p:xfrm>
          <a:off x="96982" y="1085685"/>
          <a:ext cx="5126183" cy="53793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8649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circle&#10;&#10;Description automatically generated with low confidence">
            <a:extLst>
              <a:ext uri="{FF2B5EF4-FFF2-40B4-BE49-F238E27FC236}">
                <a16:creationId xmlns:a16="http://schemas.microsoft.com/office/drawing/2014/main" id="{23650BB5-F621-B443-B664-EE039C1E6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D1C5264-5819-4AF8-9372-652855C35993}"/>
              </a:ext>
            </a:extLst>
          </p:cNvPr>
          <p:cNvSpPr txBox="1">
            <a:spLocks/>
          </p:cNvSpPr>
          <p:nvPr/>
        </p:nvSpPr>
        <p:spPr>
          <a:xfrm>
            <a:off x="1060175" y="2316099"/>
            <a:ext cx="9768000" cy="1511600"/>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600" dirty="0">
                <a:solidFill>
                  <a:schemeClr val="bg1"/>
                </a:solidFill>
                <a:latin typeface="BentonSans Book" panose="02000404020000020004" pitchFamily="2" charset="77"/>
                <a:cs typeface="Calibri Light"/>
              </a:rPr>
              <a:t>Using data to elevate the voices </a:t>
            </a:r>
            <a:br>
              <a:rPr lang="en-US" sz="2600" dirty="0">
                <a:solidFill>
                  <a:schemeClr val="bg1"/>
                </a:solidFill>
                <a:latin typeface="BentonSans Book" panose="02000404020000020004" pitchFamily="2" charset="77"/>
                <a:cs typeface="Calibri Light"/>
              </a:rPr>
            </a:br>
            <a:r>
              <a:rPr lang="en-US" sz="2600" dirty="0">
                <a:solidFill>
                  <a:schemeClr val="bg1"/>
                </a:solidFill>
                <a:latin typeface="BentonSans Book" panose="02000404020000020004" pitchFamily="2" charset="77"/>
                <a:cs typeface="Calibri Light"/>
              </a:rPr>
              <a:t>and work of racial equity experts  </a:t>
            </a:r>
            <a:endParaRPr lang="en-US" sz="2600" dirty="0">
              <a:solidFill>
                <a:schemeClr val="bg1"/>
              </a:solidFill>
              <a:latin typeface="BentonSans Book" panose="02000404020000020004" pitchFamily="2" charset="77"/>
            </a:endParaRPr>
          </a:p>
        </p:txBody>
      </p:sp>
      <p:sp>
        <p:nvSpPr>
          <p:cNvPr id="19" name="TextBox 18">
            <a:extLst>
              <a:ext uri="{FF2B5EF4-FFF2-40B4-BE49-F238E27FC236}">
                <a16:creationId xmlns:a16="http://schemas.microsoft.com/office/drawing/2014/main" id="{7C331A11-BAF3-884C-9D18-64673E9B3128}"/>
              </a:ext>
            </a:extLst>
          </p:cNvPr>
          <p:cNvSpPr txBox="1"/>
          <p:nvPr/>
        </p:nvSpPr>
        <p:spPr>
          <a:xfrm>
            <a:off x="1060175" y="1350280"/>
            <a:ext cx="4289957" cy="769441"/>
          </a:xfrm>
          <a:prstGeom prst="rect">
            <a:avLst/>
          </a:prstGeom>
          <a:noFill/>
        </p:spPr>
        <p:txBody>
          <a:bodyPr wrap="none" rtlCol="0">
            <a:spAutoFit/>
          </a:bodyPr>
          <a:lstStyle/>
          <a:p>
            <a:r>
              <a:rPr lang="en-US" sz="4400" b="1" dirty="0">
                <a:solidFill>
                  <a:schemeClr val="bg1"/>
                </a:solidFill>
                <a:latin typeface="BentonSans" panose="02000504020000020004" pitchFamily="2" charset="77"/>
                <a:cs typeface="Calibri Light"/>
              </a:rPr>
              <a:t>Tableau’s Role:</a:t>
            </a:r>
            <a:endParaRPr lang="en-US" sz="4400" dirty="0"/>
          </a:p>
        </p:txBody>
      </p:sp>
      <p:pic>
        <p:nvPicPr>
          <p:cNvPr id="6" name="Picture 8" descr="Logo&#10;&#10;Description automatically generated">
            <a:extLst>
              <a:ext uri="{FF2B5EF4-FFF2-40B4-BE49-F238E27FC236}">
                <a16:creationId xmlns:a16="http://schemas.microsoft.com/office/drawing/2014/main" id="{6490FAFF-F425-BA4B-A2B2-71EB1920C3E9}"/>
              </a:ext>
            </a:extLst>
          </p:cNvPr>
          <p:cNvPicPr>
            <a:picLocks noChangeAspect="1"/>
          </p:cNvPicPr>
          <p:nvPr/>
        </p:nvPicPr>
        <p:blipFill>
          <a:blip r:embed="rId4"/>
          <a:stretch>
            <a:fillRect/>
          </a:stretch>
        </p:blipFill>
        <p:spPr>
          <a:xfrm>
            <a:off x="9740965" y="606911"/>
            <a:ext cx="2123552" cy="597706"/>
          </a:xfrm>
          <a:prstGeom prst="rect">
            <a:avLst/>
          </a:prstGeom>
        </p:spPr>
      </p:pic>
      <p:pic>
        <p:nvPicPr>
          <p:cNvPr id="7" name="Picture 11" descr="Text&#10;&#10;Description automatically generated">
            <a:extLst>
              <a:ext uri="{FF2B5EF4-FFF2-40B4-BE49-F238E27FC236}">
                <a16:creationId xmlns:a16="http://schemas.microsoft.com/office/drawing/2014/main" id="{7A4F6A66-391D-024E-933C-A5CDDA03BBF6}"/>
              </a:ext>
            </a:extLst>
          </p:cNvPr>
          <p:cNvPicPr>
            <a:picLocks noChangeAspect="1"/>
          </p:cNvPicPr>
          <p:nvPr/>
        </p:nvPicPr>
        <p:blipFill>
          <a:blip r:embed="rId5"/>
          <a:stretch>
            <a:fillRect/>
          </a:stretch>
        </p:blipFill>
        <p:spPr>
          <a:xfrm>
            <a:off x="9771722" y="1992272"/>
            <a:ext cx="1738365" cy="1014047"/>
          </a:xfrm>
          <a:prstGeom prst="rect">
            <a:avLst/>
          </a:prstGeom>
        </p:spPr>
      </p:pic>
      <p:pic>
        <p:nvPicPr>
          <p:cNvPr id="8" name="Picture 13" descr="Logo&#10;&#10;Description automatically generated">
            <a:extLst>
              <a:ext uri="{FF2B5EF4-FFF2-40B4-BE49-F238E27FC236}">
                <a16:creationId xmlns:a16="http://schemas.microsoft.com/office/drawing/2014/main" id="{1D89789F-7A12-4144-8FD7-1DB5DF5941A4}"/>
              </a:ext>
            </a:extLst>
          </p:cNvPr>
          <p:cNvPicPr>
            <a:picLocks noChangeAspect="1"/>
          </p:cNvPicPr>
          <p:nvPr/>
        </p:nvPicPr>
        <p:blipFill>
          <a:blip r:embed="rId6"/>
          <a:stretch>
            <a:fillRect/>
          </a:stretch>
        </p:blipFill>
        <p:spPr>
          <a:xfrm>
            <a:off x="9912848" y="3700702"/>
            <a:ext cx="1746739" cy="901647"/>
          </a:xfrm>
          <a:prstGeom prst="rect">
            <a:avLst/>
          </a:prstGeom>
        </p:spPr>
      </p:pic>
      <p:pic>
        <p:nvPicPr>
          <p:cNvPr id="1026" name="Picture 2">
            <a:extLst>
              <a:ext uri="{FF2B5EF4-FFF2-40B4-BE49-F238E27FC236}">
                <a16:creationId xmlns:a16="http://schemas.microsoft.com/office/drawing/2014/main" id="{8E052B5A-3705-004B-8D29-F803202A8D7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365" t="26006" r="5790" b="30547"/>
          <a:stretch/>
        </p:blipFill>
        <p:spPr bwMode="auto">
          <a:xfrm>
            <a:off x="9536088" y="5322418"/>
            <a:ext cx="2584174" cy="689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850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E0C2855C-6893-D14B-B13F-9C3E9C7C7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2441A0B-B1EC-154A-8150-285733384185}"/>
              </a:ext>
            </a:extLst>
          </p:cNvPr>
          <p:cNvSpPr txBox="1"/>
          <p:nvPr/>
        </p:nvSpPr>
        <p:spPr>
          <a:xfrm>
            <a:off x="5584796" y="951581"/>
            <a:ext cx="5845511" cy="600164"/>
          </a:xfrm>
          <a:prstGeom prst="rect">
            <a:avLst/>
          </a:prstGeom>
          <a:noFill/>
        </p:spPr>
        <p:txBody>
          <a:bodyPr wrap="none" rtlCol="0">
            <a:spAutoFit/>
          </a:bodyPr>
          <a:lstStyle/>
          <a:p>
            <a:r>
              <a:rPr lang="en-US" sz="3300" b="1" dirty="0">
                <a:solidFill>
                  <a:srgbClr val="0D1E3D"/>
                </a:solidFill>
                <a:latin typeface="BentonSans" panose="02000504020000020004" pitchFamily="2" charset="77"/>
                <a:cs typeface="Calibri Light"/>
              </a:rPr>
              <a:t>The Racial Equity Data Hub</a:t>
            </a:r>
            <a:endParaRPr lang="en-US" sz="3300" dirty="0">
              <a:solidFill>
                <a:srgbClr val="0D1E3D"/>
              </a:solidFill>
            </a:endParaRPr>
          </a:p>
        </p:txBody>
      </p:sp>
    </p:spTree>
    <p:extLst>
      <p:ext uri="{BB962C8B-B14F-4D97-AF65-F5344CB8AC3E}">
        <p14:creationId xmlns:p14="http://schemas.microsoft.com/office/powerpoint/2010/main" val="1779828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38"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2" name="Freeform: Shape 4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Freeform: Shape 4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Freeform: Shape 4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8" name="Freeform: Shape 4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70EC18C-8EE7-2E47-96F5-949B85E79A28}"/>
              </a:ext>
            </a:extLst>
          </p:cNvPr>
          <p:cNvSpPr>
            <a:spLocks noGrp="1"/>
          </p:cNvSpPr>
          <p:nvPr>
            <p:ph type="title"/>
          </p:nvPr>
        </p:nvSpPr>
        <p:spPr>
          <a:xfrm>
            <a:off x="27646" y="841248"/>
            <a:ext cx="6172139" cy="5936894"/>
          </a:xfrm>
        </p:spPr>
        <p:txBody>
          <a:bodyPr anchor="ctr">
            <a:normAutofit/>
          </a:bodyPr>
          <a:lstStyle/>
          <a:p>
            <a:br>
              <a:rPr lang="en-US" b="1" dirty="0">
                <a:solidFill>
                  <a:schemeClr val="bg1"/>
                </a:solidFill>
                <a:latin typeface="BentonSans" panose="02000504020000020004" pitchFamily="2" charset="77"/>
                <a:cs typeface="Calibri Light"/>
              </a:rPr>
            </a:br>
            <a:br>
              <a:rPr lang="en-US" b="1" dirty="0">
                <a:solidFill>
                  <a:schemeClr val="bg1"/>
                </a:solidFill>
                <a:latin typeface="BentonSans" panose="02000504020000020004" pitchFamily="2" charset="77"/>
                <a:cs typeface="Calibri Light"/>
              </a:rPr>
            </a:br>
            <a:r>
              <a:rPr lang="en-US" b="1" dirty="0">
                <a:solidFill>
                  <a:schemeClr val="bg1"/>
                </a:solidFill>
                <a:latin typeface="BentonSans" panose="02000504020000020004" pitchFamily="2" charset="77"/>
                <a:cs typeface="Calibri Light"/>
              </a:rPr>
              <a:t>The Importance of Data Disaggregation &amp; De-weaponization</a:t>
            </a:r>
            <a:br>
              <a:rPr lang="en-US" dirty="0">
                <a:solidFill>
                  <a:schemeClr val="bg1"/>
                </a:solidFill>
              </a:rPr>
            </a:br>
            <a:br>
              <a:rPr lang="en-US" dirty="0">
                <a:solidFill>
                  <a:schemeClr val="bg1"/>
                </a:solidFill>
              </a:rPr>
            </a:br>
            <a:br>
              <a:rPr lang="en-US" dirty="0">
                <a:solidFill>
                  <a:schemeClr val="bg1"/>
                </a:solidFill>
              </a:rPr>
            </a:br>
            <a:endParaRPr lang="en-US" i="1" dirty="0">
              <a:solidFill>
                <a:schemeClr val="bg1"/>
              </a:solidFill>
            </a:endParaRPr>
          </a:p>
        </p:txBody>
      </p:sp>
      <p:graphicFrame>
        <p:nvGraphicFramePr>
          <p:cNvPr id="16" name="Content Placeholder 2">
            <a:extLst>
              <a:ext uri="{FF2B5EF4-FFF2-40B4-BE49-F238E27FC236}">
                <a16:creationId xmlns:a16="http://schemas.microsoft.com/office/drawing/2014/main" id="{888CB323-F2D5-410A-9D65-0D40D82D5DE0}"/>
              </a:ext>
            </a:extLst>
          </p:cNvPr>
          <p:cNvGraphicFramePr>
            <a:graphicFrameLocks noGrp="1"/>
          </p:cNvGraphicFramePr>
          <p:nvPr>
            <p:ph idx="1"/>
            <p:extLst>
              <p:ext uri="{D42A27DB-BD31-4B8C-83A1-F6EECF244321}">
                <p14:modId xmlns:p14="http://schemas.microsoft.com/office/powerpoint/2010/main" val="2959840091"/>
              </p:ext>
            </p:extLst>
          </p:nvPr>
        </p:nvGraphicFramePr>
        <p:xfrm>
          <a:off x="6327901" y="0"/>
          <a:ext cx="583645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6531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using a computer&#10;&#10;Description automatically generated with low confidence">
            <a:extLst>
              <a:ext uri="{FF2B5EF4-FFF2-40B4-BE49-F238E27FC236}">
                <a16:creationId xmlns:a16="http://schemas.microsoft.com/office/drawing/2014/main" id="{68FEC7F9-5C0A-3244-A541-7A0500A5F460}"/>
              </a:ext>
            </a:extLst>
          </p:cNvPr>
          <p:cNvPicPr>
            <a:picLocks noChangeAspect="1"/>
          </p:cNvPicPr>
          <p:nvPr/>
        </p:nvPicPr>
        <p:blipFill rotWithShape="1">
          <a:blip r:embed="rId3">
            <a:extLst>
              <a:ext uri="{28A0092B-C50C-407E-A947-70E740481C1C}">
                <a14:useLocalDpi xmlns:a14="http://schemas.microsoft.com/office/drawing/2010/main" val="0"/>
              </a:ext>
            </a:extLst>
          </a:blip>
          <a:srcRect l="426" r="-1" b="-1"/>
          <a:stretch/>
        </p:blipFill>
        <p:spPr>
          <a:xfrm>
            <a:off x="20" y="1282"/>
            <a:ext cx="12191980" cy="6856718"/>
          </a:xfrm>
          <a:prstGeom prst="rect">
            <a:avLst/>
          </a:prstGeom>
        </p:spPr>
      </p:pic>
    </p:spTree>
    <p:extLst>
      <p:ext uri="{BB962C8B-B14F-4D97-AF65-F5344CB8AC3E}">
        <p14:creationId xmlns:p14="http://schemas.microsoft.com/office/powerpoint/2010/main" val="289168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DE3D5F68-9F01-C64F-A933-CC58254EBF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C6528241-5690-6E46-A6D9-829EFF539A69}"/>
              </a:ext>
            </a:extLst>
          </p:cNvPr>
          <p:cNvSpPr txBox="1"/>
          <p:nvPr/>
        </p:nvSpPr>
        <p:spPr>
          <a:xfrm>
            <a:off x="1060175" y="951581"/>
            <a:ext cx="3608745" cy="769441"/>
          </a:xfrm>
          <a:prstGeom prst="rect">
            <a:avLst/>
          </a:prstGeom>
          <a:noFill/>
        </p:spPr>
        <p:txBody>
          <a:bodyPr wrap="none" rtlCol="0">
            <a:spAutoFit/>
          </a:bodyPr>
          <a:lstStyle/>
          <a:p>
            <a:r>
              <a:rPr lang="en-US" sz="4400" b="1" dirty="0">
                <a:solidFill>
                  <a:srgbClr val="0D1E3D"/>
                </a:solidFill>
                <a:latin typeface="BentonSans" panose="02000504020000020004" pitchFamily="2" charset="77"/>
                <a:cs typeface="Calibri Light"/>
              </a:rPr>
              <a:t>Get involved</a:t>
            </a:r>
            <a:endParaRPr lang="en-US" sz="4400" dirty="0">
              <a:solidFill>
                <a:srgbClr val="0D1E3D"/>
              </a:solidFill>
            </a:endParaRPr>
          </a:p>
        </p:txBody>
      </p:sp>
    </p:spTree>
    <p:extLst>
      <p:ext uri="{BB962C8B-B14F-4D97-AF65-F5344CB8AC3E}">
        <p14:creationId xmlns:p14="http://schemas.microsoft.com/office/powerpoint/2010/main" val="947299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posing, person&#10;&#10;Description automatically generated">
            <a:extLst>
              <a:ext uri="{FF2B5EF4-FFF2-40B4-BE49-F238E27FC236}">
                <a16:creationId xmlns:a16="http://schemas.microsoft.com/office/drawing/2014/main" id="{6BFD8402-DAF4-CB4E-831C-4F4913CA0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387BEB8-5158-9345-8A6B-F3DE2139CDF9}"/>
              </a:ext>
            </a:extLst>
          </p:cNvPr>
          <p:cNvSpPr txBox="1"/>
          <p:nvPr/>
        </p:nvSpPr>
        <p:spPr>
          <a:xfrm>
            <a:off x="1060175" y="1561181"/>
            <a:ext cx="4214552" cy="600164"/>
          </a:xfrm>
          <a:prstGeom prst="rect">
            <a:avLst/>
          </a:prstGeom>
          <a:noFill/>
        </p:spPr>
        <p:txBody>
          <a:bodyPr wrap="none" rtlCol="0">
            <a:spAutoFit/>
          </a:bodyPr>
          <a:lstStyle/>
          <a:p>
            <a:r>
              <a:rPr lang="en-US" sz="3300" b="1" dirty="0">
                <a:solidFill>
                  <a:schemeClr val="bg1"/>
                </a:solidFill>
                <a:latin typeface="BentonSans" panose="02000504020000020004" pitchFamily="2" charset="77"/>
                <a:cs typeface="Calibri Light"/>
              </a:rPr>
              <a:t>Our Advisory Board</a:t>
            </a:r>
            <a:endParaRPr lang="en-US" sz="3300" dirty="0">
              <a:solidFill>
                <a:schemeClr val="bg1"/>
              </a:solidFill>
            </a:endParaRPr>
          </a:p>
        </p:txBody>
      </p:sp>
      <p:sp>
        <p:nvSpPr>
          <p:cNvPr id="11" name="TextBox 10">
            <a:extLst>
              <a:ext uri="{FF2B5EF4-FFF2-40B4-BE49-F238E27FC236}">
                <a16:creationId xmlns:a16="http://schemas.microsoft.com/office/drawing/2014/main" id="{A85F99C0-80FB-314A-A516-FC627850BBC8}"/>
              </a:ext>
            </a:extLst>
          </p:cNvPr>
          <p:cNvSpPr txBox="1"/>
          <p:nvPr/>
        </p:nvSpPr>
        <p:spPr>
          <a:xfrm>
            <a:off x="5054080" y="5646101"/>
            <a:ext cx="2083839" cy="677108"/>
          </a:xfrm>
          <a:prstGeom prst="rect">
            <a:avLst/>
          </a:prstGeom>
          <a:noFill/>
        </p:spPr>
        <p:txBody>
          <a:bodyPr wrap="square" rtlCol="0">
            <a:spAutoFit/>
          </a:bodyPr>
          <a:lstStyle/>
          <a:p>
            <a:pPr algn="ctr"/>
            <a:r>
              <a:rPr lang="en-US" sz="1400" b="1" dirty="0">
                <a:solidFill>
                  <a:schemeClr val="bg1"/>
                </a:solidFill>
                <a:latin typeface="BentonSans" panose="02000504020000020004" pitchFamily="2" charset="77"/>
                <a:cs typeface="Calibri Light"/>
              </a:rPr>
              <a:t>Jared Knowles</a:t>
            </a:r>
            <a:br>
              <a:rPr lang="en-US" sz="1600" b="1" dirty="0">
                <a:solidFill>
                  <a:schemeClr val="bg1"/>
                </a:solidFill>
                <a:latin typeface="BentonSans" panose="02000504020000020004" pitchFamily="2" charset="77"/>
                <a:cs typeface="Calibri Light"/>
              </a:rPr>
            </a:br>
            <a:r>
              <a:rPr lang="en-US" sz="1200" dirty="0">
                <a:solidFill>
                  <a:schemeClr val="bg1"/>
                </a:solidFill>
                <a:latin typeface="BentonSans Book" panose="02000404020000020004" pitchFamily="2" charset="77"/>
                <a:cs typeface="Calibri Light"/>
              </a:rPr>
              <a:t>President, </a:t>
            </a:r>
            <a:br>
              <a:rPr lang="en-US" sz="1200" dirty="0">
                <a:solidFill>
                  <a:schemeClr val="bg1"/>
                </a:solidFill>
                <a:latin typeface="BentonSans Book" panose="02000404020000020004" pitchFamily="2" charset="77"/>
                <a:cs typeface="Calibri Light"/>
              </a:rPr>
            </a:br>
            <a:r>
              <a:rPr lang="en-US" sz="1200" dirty="0" err="1">
                <a:solidFill>
                  <a:schemeClr val="bg1"/>
                </a:solidFill>
                <a:latin typeface="BentonSans Book" panose="02000404020000020004" pitchFamily="2" charset="77"/>
                <a:cs typeface="Calibri Light"/>
              </a:rPr>
              <a:t>Civilytics</a:t>
            </a:r>
            <a:r>
              <a:rPr lang="en-US" sz="1200" dirty="0">
                <a:solidFill>
                  <a:schemeClr val="bg1"/>
                </a:solidFill>
                <a:latin typeface="BentonSans Book" panose="02000404020000020004" pitchFamily="2" charset="77"/>
                <a:cs typeface="Calibri Light"/>
              </a:rPr>
              <a:t> Consulting</a:t>
            </a:r>
            <a:endParaRPr lang="en-US" sz="1200" dirty="0">
              <a:solidFill>
                <a:schemeClr val="bg1"/>
              </a:solidFill>
              <a:latin typeface="BentonSans Book" panose="02000404020000020004" pitchFamily="2" charset="77"/>
            </a:endParaRPr>
          </a:p>
        </p:txBody>
      </p:sp>
      <p:sp>
        <p:nvSpPr>
          <p:cNvPr id="12" name="TextBox 11">
            <a:extLst>
              <a:ext uri="{FF2B5EF4-FFF2-40B4-BE49-F238E27FC236}">
                <a16:creationId xmlns:a16="http://schemas.microsoft.com/office/drawing/2014/main" id="{468091A8-1808-7645-8EF3-16286438C1D8}"/>
              </a:ext>
            </a:extLst>
          </p:cNvPr>
          <p:cNvSpPr txBox="1"/>
          <p:nvPr/>
        </p:nvSpPr>
        <p:spPr>
          <a:xfrm>
            <a:off x="7978046" y="5646100"/>
            <a:ext cx="2673552" cy="677108"/>
          </a:xfrm>
          <a:prstGeom prst="rect">
            <a:avLst/>
          </a:prstGeom>
          <a:noFill/>
        </p:spPr>
        <p:txBody>
          <a:bodyPr wrap="square" rtlCol="0">
            <a:spAutoFit/>
          </a:bodyPr>
          <a:lstStyle/>
          <a:p>
            <a:pPr algn="ctr"/>
            <a:r>
              <a:rPr lang="en-US" sz="1400" b="1" dirty="0">
                <a:solidFill>
                  <a:schemeClr val="bg1"/>
                </a:solidFill>
                <a:latin typeface="BentonSans" panose="02000504020000020004" pitchFamily="2" charset="77"/>
                <a:cs typeface="Calibri Light"/>
              </a:rPr>
              <a:t>Sarah </a:t>
            </a:r>
            <a:r>
              <a:rPr lang="en-US" sz="1400" b="1" dirty="0" err="1">
                <a:solidFill>
                  <a:schemeClr val="bg1"/>
                </a:solidFill>
                <a:latin typeface="BentonSans" panose="02000504020000020004" pitchFamily="2" charset="77"/>
                <a:cs typeface="Calibri Light"/>
              </a:rPr>
              <a:t>Treuhaft</a:t>
            </a:r>
            <a:br>
              <a:rPr lang="en-US" sz="1600" b="1" dirty="0">
                <a:solidFill>
                  <a:schemeClr val="bg1"/>
                </a:solidFill>
                <a:latin typeface="BentonSans" panose="02000504020000020004" pitchFamily="2" charset="77"/>
                <a:cs typeface="Calibri Light"/>
              </a:rPr>
            </a:br>
            <a:r>
              <a:rPr lang="en-US" sz="1200" dirty="0">
                <a:solidFill>
                  <a:schemeClr val="bg1"/>
                </a:solidFill>
                <a:latin typeface="BentonSans Book" panose="02000404020000020004" pitchFamily="2" charset="77"/>
                <a:cs typeface="Calibri Light"/>
              </a:rPr>
              <a:t>Vice President of Research</a:t>
            </a:r>
            <a:br>
              <a:rPr lang="en-US" sz="1200" dirty="0">
                <a:solidFill>
                  <a:schemeClr val="bg1"/>
                </a:solidFill>
                <a:latin typeface="BentonSans Book" panose="02000404020000020004" pitchFamily="2" charset="77"/>
                <a:cs typeface="Calibri Light"/>
              </a:rPr>
            </a:br>
            <a:r>
              <a:rPr lang="en-US" sz="1200" dirty="0">
                <a:solidFill>
                  <a:schemeClr val="bg1"/>
                </a:solidFill>
                <a:latin typeface="BentonSans Book" panose="02000404020000020004" pitchFamily="2" charset="77"/>
                <a:cs typeface="Calibri Light"/>
              </a:rPr>
              <a:t>at </a:t>
            </a:r>
            <a:r>
              <a:rPr lang="en-US" sz="1200" dirty="0" err="1">
                <a:solidFill>
                  <a:schemeClr val="bg1"/>
                </a:solidFill>
                <a:latin typeface="BentonSans Book" panose="02000404020000020004" pitchFamily="2" charset="77"/>
                <a:cs typeface="Calibri Light"/>
              </a:rPr>
              <a:t>PolicyLink</a:t>
            </a:r>
            <a:endParaRPr lang="en-US" sz="1200" dirty="0">
              <a:solidFill>
                <a:schemeClr val="bg1"/>
              </a:solidFill>
              <a:latin typeface="BentonSans Book" panose="02000404020000020004" pitchFamily="2" charset="77"/>
            </a:endParaRPr>
          </a:p>
        </p:txBody>
      </p:sp>
      <p:sp>
        <p:nvSpPr>
          <p:cNvPr id="13" name="TextBox 12">
            <a:extLst>
              <a:ext uri="{FF2B5EF4-FFF2-40B4-BE49-F238E27FC236}">
                <a16:creationId xmlns:a16="http://schemas.microsoft.com/office/drawing/2014/main" id="{EBA62970-0440-BC4B-A6AC-2CE878E27294}"/>
              </a:ext>
            </a:extLst>
          </p:cNvPr>
          <p:cNvSpPr txBox="1"/>
          <p:nvPr/>
        </p:nvSpPr>
        <p:spPr>
          <a:xfrm>
            <a:off x="1060175" y="5646100"/>
            <a:ext cx="3477619" cy="677108"/>
          </a:xfrm>
          <a:prstGeom prst="rect">
            <a:avLst/>
          </a:prstGeom>
          <a:noFill/>
        </p:spPr>
        <p:txBody>
          <a:bodyPr wrap="square" rtlCol="0">
            <a:spAutoFit/>
          </a:bodyPr>
          <a:lstStyle/>
          <a:p>
            <a:pPr algn="ctr"/>
            <a:r>
              <a:rPr lang="en-US" sz="1400" b="1" dirty="0">
                <a:solidFill>
                  <a:schemeClr val="bg1"/>
                </a:solidFill>
                <a:latin typeface="BentonSans" panose="02000504020000020004" pitchFamily="2" charset="77"/>
                <a:cs typeface="Calibri Light"/>
              </a:rPr>
              <a:t>Chantilly </a:t>
            </a:r>
            <a:r>
              <a:rPr lang="en-US" sz="1400" b="1" dirty="0" err="1">
                <a:solidFill>
                  <a:schemeClr val="bg1"/>
                </a:solidFill>
                <a:latin typeface="BentonSans" panose="02000504020000020004" pitchFamily="2" charset="77"/>
                <a:cs typeface="Calibri Light"/>
              </a:rPr>
              <a:t>Jaggernauth</a:t>
            </a:r>
            <a:br>
              <a:rPr lang="en-US" sz="1600" b="1" dirty="0">
                <a:solidFill>
                  <a:schemeClr val="bg1"/>
                </a:solidFill>
                <a:latin typeface="BentonSans" panose="02000504020000020004" pitchFamily="2" charset="77"/>
                <a:cs typeface="Calibri Light"/>
              </a:rPr>
            </a:br>
            <a:r>
              <a:rPr lang="en-US" sz="1200" dirty="0">
                <a:solidFill>
                  <a:schemeClr val="bg1"/>
                </a:solidFill>
                <a:latin typeface="BentonSans Book" panose="02000404020000020004" pitchFamily="2" charset="77"/>
                <a:cs typeface="Calibri Light"/>
              </a:rPr>
              <a:t>Vice President of Data Visualization</a:t>
            </a:r>
            <a:br>
              <a:rPr lang="en-US" sz="1200" dirty="0">
                <a:solidFill>
                  <a:schemeClr val="bg1"/>
                </a:solidFill>
                <a:latin typeface="BentonSans Book" panose="02000404020000020004" pitchFamily="2" charset="77"/>
                <a:cs typeface="Calibri Light"/>
              </a:rPr>
            </a:br>
            <a:r>
              <a:rPr lang="en-US" sz="1200" dirty="0">
                <a:solidFill>
                  <a:schemeClr val="bg1"/>
                </a:solidFill>
                <a:latin typeface="BentonSans Book" panose="02000404020000020004" pitchFamily="2" charset="77"/>
                <a:cs typeface="Calibri Light"/>
              </a:rPr>
              <a:t>and </a:t>
            </a:r>
            <a:r>
              <a:rPr lang="en-US" sz="1200" dirty="0" err="1">
                <a:solidFill>
                  <a:schemeClr val="bg1"/>
                </a:solidFill>
                <a:latin typeface="BentonSans Book" panose="02000404020000020004" pitchFamily="2" charset="77"/>
                <a:cs typeface="Calibri Light"/>
              </a:rPr>
              <a:t>Taining</a:t>
            </a:r>
            <a:r>
              <a:rPr lang="en-US" sz="1200" dirty="0">
                <a:solidFill>
                  <a:schemeClr val="bg1"/>
                </a:solidFill>
                <a:latin typeface="BentonSans Book" panose="02000404020000020004" pitchFamily="2" charset="77"/>
                <a:cs typeface="Calibri Light"/>
              </a:rPr>
              <a:t> at </a:t>
            </a:r>
            <a:r>
              <a:rPr lang="en-US" sz="1200" dirty="0" err="1">
                <a:solidFill>
                  <a:schemeClr val="bg1"/>
                </a:solidFill>
                <a:latin typeface="BentonSans Book" panose="02000404020000020004" pitchFamily="2" charset="77"/>
                <a:cs typeface="Calibri Light"/>
              </a:rPr>
              <a:t>Lovelytics</a:t>
            </a:r>
            <a:endParaRPr lang="en-US" sz="1200" dirty="0">
              <a:solidFill>
                <a:schemeClr val="bg1"/>
              </a:solidFill>
              <a:latin typeface="BentonSans Book" panose="02000404020000020004" pitchFamily="2" charset="77"/>
            </a:endParaRPr>
          </a:p>
        </p:txBody>
      </p:sp>
      <p:sp>
        <p:nvSpPr>
          <p:cNvPr id="14" name="TextBox 13">
            <a:extLst>
              <a:ext uri="{FF2B5EF4-FFF2-40B4-BE49-F238E27FC236}">
                <a16:creationId xmlns:a16="http://schemas.microsoft.com/office/drawing/2014/main" id="{DCB33985-8796-B047-B3B2-400339097FFA}"/>
              </a:ext>
            </a:extLst>
          </p:cNvPr>
          <p:cNvSpPr txBox="1"/>
          <p:nvPr/>
        </p:nvSpPr>
        <p:spPr>
          <a:xfrm>
            <a:off x="5617057" y="2524468"/>
            <a:ext cx="2735493" cy="677108"/>
          </a:xfrm>
          <a:prstGeom prst="rect">
            <a:avLst/>
          </a:prstGeom>
          <a:noFill/>
        </p:spPr>
        <p:txBody>
          <a:bodyPr wrap="square" rtlCol="0">
            <a:spAutoFit/>
          </a:bodyPr>
          <a:lstStyle/>
          <a:p>
            <a:pPr algn="ctr"/>
            <a:r>
              <a:rPr lang="en-US" sz="1400" b="1" dirty="0" err="1">
                <a:solidFill>
                  <a:schemeClr val="bg1"/>
                </a:solidFill>
                <a:latin typeface="BentonSans" panose="02000504020000020004" pitchFamily="2" charset="77"/>
                <a:cs typeface="Calibri Light"/>
              </a:rPr>
              <a:t>Shena</a:t>
            </a:r>
            <a:r>
              <a:rPr lang="en-US" sz="1400" b="1" dirty="0">
                <a:solidFill>
                  <a:schemeClr val="bg1"/>
                </a:solidFill>
                <a:latin typeface="BentonSans" panose="02000504020000020004" pitchFamily="2" charset="77"/>
                <a:cs typeface="Calibri Light"/>
              </a:rPr>
              <a:t> Ashley</a:t>
            </a:r>
            <a:br>
              <a:rPr lang="en-US" sz="1600" b="1" dirty="0">
                <a:solidFill>
                  <a:schemeClr val="bg1"/>
                </a:solidFill>
                <a:latin typeface="BentonSans" panose="02000504020000020004" pitchFamily="2" charset="77"/>
                <a:cs typeface="Calibri Light"/>
              </a:rPr>
            </a:br>
            <a:r>
              <a:rPr lang="en-US" sz="1200" dirty="0">
                <a:solidFill>
                  <a:schemeClr val="bg1"/>
                </a:solidFill>
                <a:latin typeface="BentonSans Book" panose="02000404020000020004" pitchFamily="2" charset="77"/>
              </a:rPr>
              <a:t>Vice President, Nonprofits and</a:t>
            </a:r>
            <a:br>
              <a:rPr lang="en-US" sz="1200" dirty="0">
                <a:solidFill>
                  <a:schemeClr val="bg1"/>
                </a:solidFill>
                <a:latin typeface="BentonSans Book" panose="02000404020000020004" pitchFamily="2" charset="77"/>
              </a:rPr>
            </a:br>
            <a:r>
              <a:rPr lang="en-US" sz="1200" dirty="0">
                <a:solidFill>
                  <a:schemeClr val="bg1"/>
                </a:solidFill>
                <a:latin typeface="BentonSans Book" panose="02000404020000020004" pitchFamily="2" charset="77"/>
              </a:rPr>
              <a:t>Philanthropy, at Urban Institute</a:t>
            </a:r>
          </a:p>
        </p:txBody>
      </p:sp>
      <p:sp>
        <p:nvSpPr>
          <p:cNvPr id="15" name="TextBox 14">
            <a:extLst>
              <a:ext uri="{FF2B5EF4-FFF2-40B4-BE49-F238E27FC236}">
                <a16:creationId xmlns:a16="http://schemas.microsoft.com/office/drawing/2014/main" id="{861B530C-C7CF-934A-BA8A-8252997916CD}"/>
              </a:ext>
            </a:extLst>
          </p:cNvPr>
          <p:cNvSpPr txBox="1"/>
          <p:nvPr/>
        </p:nvSpPr>
        <p:spPr>
          <a:xfrm>
            <a:off x="8550643" y="2524468"/>
            <a:ext cx="3305970" cy="677108"/>
          </a:xfrm>
          <a:prstGeom prst="rect">
            <a:avLst/>
          </a:prstGeom>
          <a:noFill/>
        </p:spPr>
        <p:txBody>
          <a:bodyPr wrap="square" rtlCol="0">
            <a:spAutoFit/>
          </a:bodyPr>
          <a:lstStyle/>
          <a:p>
            <a:pPr algn="ctr"/>
            <a:r>
              <a:rPr lang="en-US" sz="1400" b="1" dirty="0">
                <a:solidFill>
                  <a:schemeClr val="bg1"/>
                </a:solidFill>
                <a:latin typeface="BentonSans" panose="02000504020000020004" pitchFamily="2" charset="77"/>
                <a:cs typeface="Calibri Light"/>
              </a:rPr>
              <a:t>Allen </a:t>
            </a:r>
            <a:r>
              <a:rPr lang="en-US" sz="1400" b="1" dirty="0" err="1">
                <a:solidFill>
                  <a:schemeClr val="bg1"/>
                </a:solidFill>
                <a:latin typeface="BentonSans" panose="02000504020000020004" pitchFamily="2" charset="77"/>
                <a:cs typeface="Calibri Light"/>
              </a:rPr>
              <a:t>Hillery</a:t>
            </a:r>
            <a:br>
              <a:rPr lang="en-US" sz="1600" b="1" dirty="0">
                <a:solidFill>
                  <a:schemeClr val="bg1"/>
                </a:solidFill>
                <a:latin typeface="BentonSans" panose="02000504020000020004" pitchFamily="2" charset="77"/>
                <a:cs typeface="Calibri Light"/>
              </a:rPr>
            </a:br>
            <a:r>
              <a:rPr lang="en-US" sz="1200" dirty="0">
                <a:solidFill>
                  <a:schemeClr val="bg1"/>
                </a:solidFill>
                <a:latin typeface="BentonSans Book" panose="02000404020000020004" pitchFamily="2" charset="77"/>
              </a:rPr>
              <a:t>Columbia University adjunct professor</a:t>
            </a:r>
            <a:br>
              <a:rPr lang="en-US" sz="1200" dirty="0">
                <a:solidFill>
                  <a:schemeClr val="bg1"/>
                </a:solidFill>
                <a:latin typeface="BentonSans Book" panose="02000404020000020004" pitchFamily="2" charset="77"/>
              </a:rPr>
            </a:br>
            <a:r>
              <a:rPr lang="en-US" sz="1200" dirty="0">
                <a:solidFill>
                  <a:schemeClr val="bg1"/>
                </a:solidFill>
                <a:latin typeface="BentonSans Book" panose="02000404020000020004" pitchFamily="2" charset="77"/>
              </a:rPr>
              <a:t>and Tableau Social Ambassador</a:t>
            </a:r>
          </a:p>
        </p:txBody>
      </p:sp>
    </p:spTree>
    <p:extLst>
      <p:ext uri="{BB962C8B-B14F-4D97-AF65-F5344CB8AC3E}">
        <p14:creationId xmlns:p14="http://schemas.microsoft.com/office/powerpoint/2010/main" val="33742191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6259</TotalTime>
  <Words>1583</Words>
  <Application>Microsoft Macintosh PowerPoint</Application>
  <PresentationFormat>Widescreen</PresentationFormat>
  <Paragraphs>134</Paragraphs>
  <Slides>10</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BentonSans</vt:lpstr>
      <vt:lpstr>BentonSans Book</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  The Importance of Data Disaggregation &amp; De-weaponization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Channing Nesbitt</cp:lastModifiedBy>
  <cp:revision>347</cp:revision>
  <dcterms:created xsi:type="dcterms:W3CDTF">2021-04-14T19:49:01Z</dcterms:created>
  <dcterms:modified xsi:type="dcterms:W3CDTF">2021-06-04T18:33:36Z</dcterms:modified>
</cp:coreProperties>
</file>