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304" r:id="rId7"/>
    <p:sldId id="308" r:id="rId8"/>
    <p:sldId id="305" r:id="rId9"/>
    <p:sldId id="312" r:id="rId10"/>
    <p:sldId id="306" r:id="rId11"/>
    <p:sldId id="314" r:id="rId12"/>
    <p:sldId id="315" r:id="rId13"/>
    <p:sldId id="307" r:id="rId14"/>
    <p:sldId id="313" r:id="rId15"/>
    <p:sldId id="287" r:id="rId16"/>
    <p:sldId id="268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356"/>
    <a:srgbClr val="898989"/>
    <a:srgbClr val="05025B"/>
    <a:srgbClr val="279730"/>
    <a:srgbClr val="2958E5"/>
    <a:srgbClr val="2C5CED"/>
    <a:srgbClr val="266DFF"/>
    <a:srgbClr val="7FA1CC"/>
    <a:srgbClr val="1E3FAA"/>
    <a:srgbClr val="000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1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106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175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199D20-5591-4F18-9DF1-0469909BC4FB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22B6B5-F8BB-4FDB-A6B1-A2ECD13A7B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73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C23F35-5EFA-4330-B3E2-FDC4213FDE87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8AB459-34E4-4E5E-A77A-5D75B05BB7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3921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3999" cy="6871348"/>
            <a:chOff x="0" y="0"/>
            <a:chExt cx="9143999" cy="6871348"/>
          </a:xfrm>
        </p:grpSpPr>
        <p:pic>
          <p:nvPicPr>
            <p:cNvPr id="8" name="Picture 7" descr="LoriPPTMWmonogram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4"/>
            <a:stretch/>
          </p:blipFill>
          <p:spPr>
            <a:xfrm>
              <a:off x="0" y="0"/>
              <a:ext cx="9143999" cy="686897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9" name="Rectangle 8"/>
            <p:cNvSpPr/>
            <p:nvPr userDrawn="1"/>
          </p:nvSpPr>
          <p:spPr>
            <a:xfrm>
              <a:off x="0" y="6218869"/>
              <a:ext cx="9143999" cy="652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074" y="2628039"/>
            <a:ext cx="7772400" cy="667611"/>
          </a:xfrm>
        </p:spPr>
        <p:txBody>
          <a:bodyPr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add: Presentation Name (TITLE SLIDE)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599" y="340995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and/or presenter information</a:t>
            </a:r>
          </a:p>
        </p:txBody>
      </p:sp>
      <p:pic>
        <p:nvPicPr>
          <p:cNvPr id="13" name="Picture 12" descr="MWHCsig1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" y="6437846"/>
            <a:ext cx="1784743" cy="2403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112042"/>
            <a:ext cx="9143999" cy="75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" y="6194805"/>
            <a:ext cx="2404132" cy="6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1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76275"/>
            <a:ext cx="3008313" cy="758824"/>
          </a:xfrm>
        </p:spPr>
        <p:txBody>
          <a:bodyPr anchor="b"/>
          <a:lstStyle>
            <a:lvl1pPr algn="l">
              <a:defRPr sz="2000" b="1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Click to edit header: Large right-hand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676275"/>
            <a:ext cx="5111750" cy="5449888"/>
          </a:xfrm>
        </p:spPr>
        <p:txBody>
          <a:bodyPr/>
          <a:lstStyle>
            <a:lvl1pPr>
              <a:buClr>
                <a:srgbClr val="070356"/>
              </a:buClr>
              <a:defRPr sz="2200">
                <a:solidFill>
                  <a:srgbClr val="070356"/>
                </a:solidFill>
              </a:defRPr>
            </a:lvl1pPr>
            <a:lvl2pPr marL="631825" indent="-285750">
              <a:defRPr sz="2000">
                <a:solidFill>
                  <a:srgbClr val="070356"/>
                </a:solidFill>
              </a:defRPr>
            </a:lvl2pPr>
            <a:lvl3pPr marL="858838" indent="-228600">
              <a:defRPr sz="1800">
                <a:solidFill>
                  <a:srgbClr val="070356"/>
                </a:solidFill>
              </a:defRPr>
            </a:lvl3pPr>
            <a:lvl4pPr marL="1087438" indent="-228600">
              <a:defRPr sz="1600">
                <a:solidFill>
                  <a:srgbClr val="070356"/>
                </a:solidFill>
              </a:defRPr>
            </a:lvl4pPr>
            <a:lvl5pPr marL="1316038" indent="-228600">
              <a:defRPr sz="1600">
                <a:solidFill>
                  <a:srgbClr val="07035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text, photo, graphic or charts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81912"/>
            <a:ext cx="3008313" cy="45442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70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Picture 8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70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Picture 8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849"/>
            <a:ext cx="8229600" cy="613712"/>
          </a:xfrm>
        </p:spPr>
        <p:txBody>
          <a:bodyPr/>
          <a:lstStyle>
            <a:lvl1pPr algn="l">
              <a:defRPr sz="2400" baseline="0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Click to edit: Basic reverse content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161288"/>
            <a:ext cx="8229600" cy="4964875"/>
          </a:xfrm>
        </p:spPr>
        <p:txBody>
          <a:bodyPr vert="eaVert"/>
          <a:lstStyle>
            <a:lvl1pPr>
              <a:buClr>
                <a:srgbClr val="070356"/>
              </a:buClr>
              <a:defRPr sz="2200">
                <a:solidFill>
                  <a:srgbClr val="070356"/>
                </a:solidFill>
              </a:defRPr>
            </a:lvl1pPr>
            <a:lvl2pPr marL="631825" indent="-285750">
              <a:defRPr sz="2000">
                <a:solidFill>
                  <a:srgbClr val="070356"/>
                </a:solidFill>
              </a:defRPr>
            </a:lvl2pPr>
            <a:lvl3pPr marL="914400" indent="-228600">
              <a:tabLst/>
              <a:defRPr sz="1800">
                <a:solidFill>
                  <a:srgbClr val="070356"/>
                </a:solidFill>
              </a:defRPr>
            </a:lvl3pPr>
            <a:lvl4pPr marL="1087438" indent="-228600">
              <a:defRPr sz="1600">
                <a:solidFill>
                  <a:srgbClr val="070356"/>
                </a:solidFill>
              </a:defRPr>
            </a:lvl4pPr>
            <a:lvl5pPr marL="1316038" indent="-228600">
              <a:defRPr sz="1600">
                <a:solidFill>
                  <a:srgbClr val="070356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5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671816" y="667511"/>
            <a:ext cx="1014984" cy="5458651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Click to edit: Basic reserve content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67512"/>
            <a:ext cx="7114032" cy="5458650"/>
          </a:xfrm>
        </p:spPr>
        <p:txBody>
          <a:bodyPr vert="eaVert"/>
          <a:lstStyle>
            <a:lvl1pPr>
              <a:buClr>
                <a:srgbClr val="070356"/>
              </a:buClr>
              <a:defRPr sz="2200">
                <a:solidFill>
                  <a:srgbClr val="070356"/>
                </a:solidFill>
              </a:defRPr>
            </a:lvl1pPr>
            <a:lvl2pPr marL="687388" indent="-285750">
              <a:tabLst>
                <a:tab pos="512763" algn="l"/>
              </a:tabLst>
              <a:defRPr sz="2000">
                <a:solidFill>
                  <a:srgbClr val="070356"/>
                </a:solidFill>
              </a:defRPr>
            </a:lvl2pPr>
            <a:lvl3pPr marL="914400" indent="-228600">
              <a:defRPr sz="1800">
                <a:solidFill>
                  <a:srgbClr val="070356"/>
                </a:solidFill>
              </a:defRPr>
            </a:lvl3pPr>
            <a:lvl4pPr marL="1198563" indent="-228600">
              <a:tabLst/>
              <a:defRPr sz="1600">
                <a:solidFill>
                  <a:srgbClr val="070356"/>
                </a:solidFill>
              </a:defRPr>
            </a:lvl4pPr>
            <a:lvl5pPr marL="1427163" indent="-228600">
              <a:defRPr sz="1600">
                <a:solidFill>
                  <a:srgbClr val="070356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848"/>
            <a:ext cx="8229600" cy="979789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Click to edit header: Basic 1-column content/photo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70356"/>
              </a:buClr>
              <a:defRPr sz="2200">
                <a:solidFill>
                  <a:srgbClr val="070356"/>
                </a:solidFill>
              </a:defRPr>
            </a:lvl1pPr>
            <a:lvl2pPr marL="631825" indent="-285750">
              <a:buClr>
                <a:srgbClr val="070356"/>
              </a:buClr>
              <a:defRPr sz="2000">
                <a:solidFill>
                  <a:srgbClr val="070356"/>
                </a:solidFill>
              </a:defRPr>
            </a:lvl2pPr>
            <a:lvl3pPr marL="858838" indent="-228600">
              <a:buClr>
                <a:srgbClr val="070356"/>
              </a:buClr>
              <a:defRPr sz="1800">
                <a:solidFill>
                  <a:srgbClr val="070356"/>
                </a:solidFill>
              </a:defRPr>
            </a:lvl3pPr>
            <a:lvl4pPr marL="1143000" indent="-228600">
              <a:buClr>
                <a:srgbClr val="070356"/>
              </a:buClr>
              <a:defRPr sz="1600">
                <a:solidFill>
                  <a:srgbClr val="070356"/>
                </a:solidFill>
              </a:defRPr>
            </a:lvl4pPr>
            <a:lvl5pPr marL="1371600" indent="-228600">
              <a:buClr>
                <a:srgbClr val="070356"/>
              </a:buClr>
              <a:defRPr sz="1600">
                <a:solidFill>
                  <a:srgbClr val="070356"/>
                </a:solidFill>
              </a:defRPr>
            </a:lvl5pPr>
          </a:lstStyle>
          <a:p>
            <a:pPr lvl="0"/>
            <a:r>
              <a:rPr lang="en-US" dirty="0"/>
              <a:t>Click to add text, photo, graphic or charts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0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848"/>
            <a:ext cx="8229600" cy="979789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Click to edit header: Basic 1-column content/photo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Clr>
                <a:srgbClr val="070356"/>
              </a:buClr>
              <a:buFont typeface="+mj-lt"/>
              <a:buAutoNum type="arabicPeriod"/>
              <a:defRPr sz="2200">
                <a:solidFill>
                  <a:srgbClr val="070356"/>
                </a:solidFill>
              </a:defRPr>
            </a:lvl1pPr>
            <a:lvl2pPr marL="803275" indent="-457200">
              <a:buClr>
                <a:srgbClr val="070356"/>
              </a:buClr>
              <a:buFont typeface="+mj-lt"/>
              <a:buAutoNum type="alphaUcPeriod"/>
              <a:defRPr sz="2000">
                <a:solidFill>
                  <a:srgbClr val="070356"/>
                </a:solidFill>
              </a:defRPr>
            </a:lvl2pPr>
            <a:lvl3pPr marL="973138" indent="-342900">
              <a:buClr>
                <a:srgbClr val="070356"/>
              </a:buClr>
              <a:buFont typeface="+mj-lt"/>
              <a:buAutoNum type="romanUcPeriod"/>
              <a:defRPr sz="1800">
                <a:solidFill>
                  <a:srgbClr val="070356"/>
                </a:solidFill>
              </a:defRPr>
            </a:lvl3pPr>
            <a:lvl4pPr marL="1257300" indent="-342900">
              <a:buClr>
                <a:srgbClr val="070356"/>
              </a:buClr>
              <a:buFont typeface="+mj-lt"/>
              <a:buAutoNum type="alphaLcPeriod"/>
              <a:defRPr sz="1600">
                <a:solidFill>
                  <a:srgbClr val="070356"/>
                </a:solidFill>
              </a:defRPr>
            </a:lvl4pPr>
            <a:lvl5pPr marL="1485900" indent="-342900">
              <a:buClr>
                <a:srgbClr val="070356"/>
              </a:buClr>
              <a:buFont typeface="+mj-lt"/>
              <a:buAutoNum type="romanLcPeriod"/>
              <a:defRPr sz="1600">
                <a:solidFill>
                  <a:srgbClr val="070356"/>
                </a:solidFill>
              </a:defRPr>
            </a:lvl5pPr>
          </a:lstStyle>
          <a:p>
            <a:pPr lvl="0"/>
            <a:r>
              <a:rPr lang="en-US" dirty="0"/>
              <a:t>Click to add text, photo, graphic or charts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1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content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848"/>
            <a:ext cx="8229600" cy="979789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Click to edit header: Basic 1-column content/photo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rgbClr val="070356"/>
              </a:buClr>
              <a:buFont typeface="Arial" panose="020B0604020202020204" pitchFamily="34" charset="0"/>
              <a:buNone/>
              <a:defRPr sz="2200" baseline="0">
                <a:solidFill>
                  <a:srgbClr val="070356"/>
                </a:solidFill>
              </a:defRPr>
            </a:lvl1pPr>
            <a:lvl2pPr marL="688975" indent="-342900">
              <a:buClr>
                <a:srgbClr val="070356"/>
              </a:buClr>
              <a:buFont typeface="Arial" panose="020B0604020202020204" pitchFamily="34" charset="0"/>
              <a:buChar char="•"/>
              <a:defRPr sz="2000">
                <a:solidFill>
                  <a:srgbClr val="070356"/>
                </a:solidFill>
              </a:defRPr>
            </a:lvl2pPr>
            <a:lvl3pPr marL="858838" indent="-228600">
              <a:buClr>
                <a:srgbClr val="070356"/>
              </a:buClr>
              <a:buFont typeface="Calibri" panose="020F0502020204030204" pitchFamily="34" charset="0"/>
              <a:buChar char="−"/>
              <a:defRPr sz="1800">
                <a:solidFill>
                  <a:srgbClr val="070356"/>
                </a:solidFill>
              </a:defRPr>
            </a:lvl3pPr>
            <a:lvl4pPr marL="1200150" indent="-285750">
              <a:buClr>
                <a:srgbClr val="070356"/>
              </a:buClr>
              <a:buFont typeface="Arial" panose="020B0604020202020204" pitchFamily="34" charset="0"/>
              <a:buChar char="•"/>
              <a:defRPr sz="1600">
                <a:solidFill>
                  <a:srgbClr val="070356"/>
                </a:solidFill>
              </a:defRPr>
            </a:lvl4pPr>
            <a:lvl5pPr marL="1371600" indent="-228600">
              <a:buClr>
                <a:srgbClr val="070356"/>
              </a:buClr>
              <a:defRPr sz="1600">
                <a:solidFill>
                  <a:srgbClr val="070356"/>
                </a:solidFill>
              </a:defRPr>
            </a:lvl5pPr>
          </a:lstStyle>
          <a:p>
            <a:pPr lvl="0"/>
            <a:r>
              <a:rPr lang="en-US" dirty="0"/>
              <a:t>Click to add text.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add text, photo, graphic or charts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0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74586"/>
            <a:ext cx="7772400" cy="1362075"/>
          </a:xfrm>
        </p:spPr>
        <p:txBody>
          <a:bodyPr anchor="t">
            <a:normAutofit/>
          </a:bodyPr>
          <a:lstStyle>
            <a:lvl1pPr algn="l">
              <a:defRPr sz="2600" b="0" cap="none" baseline="0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Click to edit header: Simple Section Divider</a:t>
            </a:r>
          </a:p>
        </p:txBody>
      </p:sp>
      <p:pic>
        <p:nvPicPr>
          <p:cNvPr id="8" name="Picture 7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3999" cy="6871348"/>
            <a:chOff x="0" y="0"/>
            <a:chExt cx="9143999" cy="6871348"/>
          </a:xfrm>
        </p:grpSpPr>
        <p:pic>
          <p:nvPicPr>
            <p:cNvPr id="9" name="Picture 8" descr="LoriPPTMWmonogram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4"/>
            <a:stretch/>
          </p:blipFill>
          <p:spPr>
            <a:xfrm>
              <a:off x="0" y="0"/>
              <a:ext cx="9143999" cy="686897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11" name="Rectangle 10"/>
            <p:cNvSpPr/>
            <p:nvPr userDrawn="1"/>
          </p:nvSpPr>
          <p:spPr>
            <a:xfrm>
              <a:off x="0" y="6218869"/>
              <a:ext cx="9143999" cy="652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74586"/>
            <a:ext cx="7772400" cy="1362075"/>
          </a:xfrm>
        </p:spPr>
        <p:txBody>
          <a:bodyPr anchor="t">
            <a:normAutofit/>
          </a:bodyPr>
          <a:lstStyle>
            <a:lvl1pPr algn="l">
              <a:defRPr sz="2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header: Bold Section Divider</a:t>
            </a:r>
          </a:p>
        </p:txBody>
      </p:sp>
      <p:pic>
        <p:nvPicPr>
          <p:cNvPr id="12" name="Picture 11" descr="MWHCsig1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" y="6437846"/>
            <a:ext cx="1784743" cy="2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6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848"/>
            <a:ext cx="8229600" cy="961183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Click to edit: Basic 2-column content/photo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90472"/>
            <a:ext cx="4038600" cy="4764024"/>
          </a:xfrm>
        </p:spPr>
        <p:txBody>
          <a:bodyPr/>
          <a:lstStyle>
            <a:lvl1pPr>
              <a:buClr>
                <a:srgbClr val="070356"/>
              </a:buClr>
              <a:defRPr sz="2200">
                <a:solidFill>
                  <a:srgbClr val="070356"/>
                </a:solidFill>
              </a:defRPr>
            </a:lvl1pPr>
            <a:lvl2pPr marL="631825" indent="-285750">
              <a:buClr>
                <a:srgbClr val="070356"/>
              </a:buClr>
              <a:defRPr sz="2000">
                <a:solidFill>
                  <a:srgbClr val="070356"/>
                </a:solidFill>
              </a:defRPr>
            </a:lvl2pPr>
            <a:lvl3pPr marL="858838" indent="-228600">
              <a:buClr>
                <a:srgbClr val="070356"/>
              </a:buClr>
              <a:defRPr sz="1800">
                <a:solidFill>
                  <a:srgbClr val="070356"/>
                </a:solidFill>
              </a:defRPr>
            </a:lvl3pPr>
            <a:lvl4pPr marL="1143000" indent="-228600">
              <a:buClr>
                <a:srgbClr val="070356"/>
              </a:buClr>
              <a:defRPr sz="1600">
                <a:solidFill>
                  <a:srgbClr val="070356"/>
                </a:solidFill>
              </a:defRPr>
            </a:lvl4pPr>
            <a:lvl5pPr marL="1371600" indent="-228600">
              <a:buClr>
                <a:srgbClr val="070356"/>
              </a:buClr>
              <a:defRPr sz="1600">
                <a:solidFill>
                  <a:srgbClr val="07035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text, photo, graphic or charts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90472"/>
            <a:ext cx="4038600" cy="4772851"/>
          </a:xfrm>
        </p:spPr>
        <p:txBody>
          <a:bodyPr/>
          <a:lstStyle>
            <a:lvl1pPr>
              <a:buClr>
                <a:srgbClr val="070356"/>
              </a:buClr>
              <a:defRPr sz="2200">
                <a:solidFill>
                  <a:srgbClr val="070356"/>
                </a:solidFill>
              </a:defRPr>
            </a:lvl1pPr>
            <a:lvl2pPr marL="631825" indent="-285750">
              <a:defRPr sz="2000">
                <a:solidFill>
                  <a:srgbClr val="070356"/>
                </a:solidFill>
              </a:defRPr>
            </a:lvl2pPr>
            <a:lvl3pPr marL="858838" indent="-228600">
              <a:defRPr sz="1800">
                <a:solidFill>
                  <a:srgbClr val="070356"/>
                </a:solidFill>
              </a:defRPr>
            </a:lvl3pPr>
            <a:lvl4pPr marL="1143000" indent="-228600">
              <a:defRPr sz="1600">
                <a:solidFill>
                  <a:srgbClr val="070356"/>
                </a:solidFill>
              </a:defRPr>
            </a:lvl4pPr>
            <a:lvl5pPr marL="1371600" indent="-228600">
              <a:defRPr sz="1600">
                <a:solidFill>
                  <a:srgbClr val="07035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text, photo, graphic or charts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848"/>
            <a:ext cx="8229600" cy="979789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Click to edit: Basic 2-column content/photo with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703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Header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70356"/>
              </a:buClr>
              <a:defRPr sz="2200">
                <a:solidFill>
                  <a:srgbClr val="070356"/>
                </a:solidFill>
              </a:defRPr>
            </a:lvl1pPr>
            <a:lvl2pPr marL="631825" indent="-285750">
              <a:defRPr sz="2000">
                <a:solidFill>
                  <a:srgbClr val="070356"/>
                </a:solidFill>
              </a:defRPr>
            </a:lvl2pPr>
            <a:lvl3pPr marL="858838" indent="-228600">
              <a:defRPr sz="1800">
                <a:solidFill>
                  <a:srgbClr val="070356"/>
                </a:solidFill>
              </a:defRPr>
            </a:lvl3pPr>
            <a:lvl4pPr marL="1143000" indent="-228600">
              <a:defRPr sz="1600">
                <a:solidFill>
                  <a:srgbClr val="070356"/>
                </a:solidFill>
              </a:defRPr>
            </a:lvl4pPr>
            <a:lvl5pPr marL="1371600" indent="-228600">
              <a:defRPr sz="1600">
                <a:solidFill>
                  <a:srgbClr val="07035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text, photo, graphic or charts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703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70356"/>
              </a:buClr>
              <a:defRPr sz="2200">
                <a:solidFill>
                  <a:srgbClr val="070356"/>
                </a:solidFill>
              </a:defRPr>
            </a:lvl1pPr>
            <a:lvl2pPr marL="687388" indent="-285750">
              <a:buClr>
                <a:srgbClr val="070356"/>
              </a:buClr>
              <a:defRPr sz="2000">
                <a:solidFill>
                  <a:srgbClr val="070356"/>
                </a:solidFill>
              </a:defRPr>
            </a:lvl2pPr>
            <a:lvl3pPr marL="914400" indent="-228600">
              <a:buClr>
                <a:srgbClr val="070356"/>
              </a:buClr>
              <a:defRPr sz="1800">
                <a:solidFill>
                  <a:srgbClr val="070356"/>
                </a:solidFill>
              </a:defRPr>
            </a:lvl3pPr>
            <a:lvl4pPr marL="1143000" indent="-228600">
              <a:buClr>
                <a:srgbClr val="070356"/>
              </a:buClr>
              <a:defRPr sz="1600">
                <a:solidFill>
                  <a:srgbClr val="070356"/>
                </a:solidFill>
              </a:defRPr>
            </a:lvl4pPr>
            <a:lvl5pPr marL="1371600" indent="-228600">
              <a:buClr>
                <a:srgbClr val="070356"/>
              </a:buClr>
              <a:defRPr sz="1600">
                <a:solidFill>
                  <a:srgbClr val="07035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text, photo, graphic or charts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6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riPPTMWmonogram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47883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848"/>
            <a:ext cx="8229600" cy="979789"/>
          </a:xfrm>
        </p:spPr>
        <p:txBody>
          <a:bodyPr>
            <a:normAutofit/>
          </a:bodyPr>
          <a:lstStyle>
            <a:lvl1pPr algn="l">
              <a:defRPr sz="2400" i="0" baseline="0">
                <a:solidFill>
                  <a:srgbClr val="070356"/>
                </a:solidFill>
              </a:defRPr>
            </a:lvl1pPr>
          </a:lstStyle>
          <a:p>
            <a:r>
              <a:rPr lang="en-US" dirty="0"/>
              <a:t>This slide is intentionally blank.</a:t>
            </a:r>
          </a:p>
        </p:txBody>
      </p:sp>
    </p:spTree>
    <p:extLst>
      <p:ext uri="{BB962C8B-B14F-4D97-AF65-F5344CB8AC3E}">
        <p14:creationId xmlns:p14="http://schemas.microsoft.com/office/powerpoint/2010/main" val="4899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riPPTMWmonogram copy.pn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/>
          <a:stretch/>
        </p:blipFill>
        <p:spPr>
          <a:xfrm>
            <a:off x="0" y="-1"/>
            <a:ext cx="9144000" cy="437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7848"/>
            <a:ext cx="8229600" cy="979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6724" y="6356848"/>
            <a:ext cx="6000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88C059-AAF4-B343-A062-FE1BDEA43F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WHCsig1B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" y="6437846"/>
            <a:ext cx="1784743" cy="2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0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51" r:id="rId5"/>
    <p:sldLayoutId id="2147483654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0703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070356"/>
          </a:solidFill>
          <a:latin typeface="+mn-lt"/>
          <a:ea typeface="+mn-ea"/>
          <a:cs typeface="+mn-cs"/>
        </a:defRPr>
      </a:lvl1pPr>
      <a:lvl2pPr marL="631825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70356"/>
          </a:solidFill>
          <a:latin typeface="+mn-lt"/>
          <a:ea typeface="+mn-ea"/>
          <a:cs typeface="+mn-cs"/>
        </a:defRPr>
      </a:lvl2pPr>
      <a:lvl3pPr marL="85883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70356"/>
          </a:solidFill>
          <a:latin typeface="+mn-lt"/>
          <a:ea typeface="+mn-ea"/>
          <a:cs typeface="+mn-cs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70356"/>
          </a:solidFill>
          <a:latin typeface="+mn-lt"/>
          <a:ea typeface="+mn-ea"/>
          <a:cs typeface="+mn-cs"/>
        </a:defRPr>
      </a:lvl4pPr>
      <a:lvl5pPr marL="13716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7035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891" y="2546153"/>
            <a:ext cx="8430715" cy="1580370"/>
          </a:xfrm>
        </p:spPr>
        <p:txBody>
          <a:bodyPr>
            <a:noAutofit/>
          </a:bodyPr>
          <a:lstStyle/>
          <a:p>
            <a:r>
              <a:rPr lang="en-US" sz="4000" dirty="0"/>
              <a:t>A Lifetime of Support </a:t>
            </a:r>
            <a:br>
              <a:rPr lang="en-US" sz="4000" dirty="0"/>
            </a:br>
            <a:r>
              <a:rPr lang="en-US" sz="4000" dirty="0"/>
              <a:t>for our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July 1, 2020</a:t>
            </a:r>
          </a:p>
          <a:p>
            <a:r>
              <a:rPr lang="en-US" dirty="0" smtClean="0"/>
              <a:t>Eileen Dern, Director Community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6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Steps: We Need You!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38073"/>
            <a:ext cx="4038600" cy="47640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Collaborate  </a:t>
            </a:r>
            <a:r>
              <a:rPr lang="en-US" dirty="0"/>
              <a:t>on a Regional Behavioral Health Coalition with partners from the community</a:t>
            </a:r>
          </a:p>
          <a:p>
            <a:pPr lvl="1"/>
            <a:r>
              <a:rPr lang="en-US" dirty="0"/>
              <a:t>MVPHC</a:t>
            </a:r>
          </a:p>
          <a:p>
            <a:pPr lvl="1"/>
            <a:r>
              <a:rPr lang="en-US" dirty="0" smtClean="0"/>
              <a:t>NAMI</a:t>
            </a:r>
            <a:endParaRPr lang="en-US" dirty="0"/>
          </a:p>
          <a:p>
            <a:pPr lvl="1"/>
            <a:r>
              <a:rPr lang="en-US" dirty="0"/>
              <a:t>Middlesex County DA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Fall Summit Planning</a:t>
            </a:r>
          </a:p>
          <a:p>
            <a:pPr lvl="1"/>
            <a:r>
              <a:rPr lang="en-US" dirty="0"/>
              <a:t>Hybrid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Help is needed</a:t>
            </a:r>
            <a:endParaRPr lang="en-US" dirty="0"/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dirty="0" smtClean="0"/>
              <a:t>DoN Funding to address the following: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606" y="1630500"/>
            <a:ext cx="3657194" cy="27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274276"/>
            <a:ext cx="3645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5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3" name="Picture 3" descr="C:\Users\dern\AppData\Local\Microsoft\Windows\INetCache\IE\H79QU7PE\image-20150429-23400-604iud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6"/>
          <a:stretch/>
        </p:blipFill>
        <p:spPr bwMode="auto">
          <a:xfrm>
            <a:off x="5388720" y="1105901"/>
            <a:ext cx="2321169" cy="13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262" y="1758462"/>
            <a:ext cx="5076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0356"/>
                </a:solidFill>
              </a:rPr>
              <a:t>Improve childhood resilience in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703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703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703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703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703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0356"/>
                </a:solidFill>
              </a:rPr>
              <a:t>Reduce elder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703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70356"/>
              </a:solidFill>
            </a:endParaRPr>
          </a:p>
          <a:p>
            <a:endParaRPr lang="en-US" dirty="0">
              <a:solidFill>
                <a:srgbClr val="0703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703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703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0356"/>
                </a:solidFill>
              </a:rPr>
              <a:t>Address stigma in the community</a:t>
            </a:r>
            <a:endParaRPr lang="en-US" dirty="0">
              <a:solidFill>
                <a:srgbClr val="070356"/>
              </a:solidFill>
            </a:endParaRPr>
          </a:p>
          <a:p>
            <a:endParaRPr lang="en-US" dirty="0" smtClean="0">
              <a:solidFill>
                <a:srgbClr val="07035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14" y="2727688"/>
            <a:ext cx="2163179" cy="145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r="5931" b="5435"/>
          <a:stretch/>
        </p:blipFill>
        <p:spPr bwMode="auto">
          <a:xfrm>
            <a:off x="5388720" y="4555330"/>
            <a:ext cx="3519265" cy="21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457200" y="437848"/>
            <a:ext cx="8229600" cy="961183"/>
          </a:xfrm>
        </p:spPr>
        <p:txBody>
          <a:bodyPr/>
          <a:lstStyle/>
          <a:p>
            <a:r>
              <a:rPr lang="en-US" b="1" dirty="0" smtClean="0"/>
              <a:t>Next Steps: We Need You!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974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Your Questions?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31" name="Picture 7" descr="C:\Users\dern\AppData\Local\Microsoft\Windows\INetCache\IE\GBK6ZT9Z\questioning-chil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69" y="2086708"/>
            <a:ext cx="4865077" cy="35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7422" y="556918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THANK YOU!</a:t>
            </a:r>
          </a:p>
        </p:txBody>
      </p:sp>
      <p:pic>
        <p:nvPicPr>
          <p:cNvPr id="5122" name="Picture 2" descr="C:\Users\dern\AppData\Local\Microsoft\Windows\INetCache\IE\HZHF81NH\mental-health-awarenes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04" y="2543104"/>
            <a:ext cx="4571622" cy="324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3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b="1" dirty="0"/>
              <a:t>MelroseWakefield Healthcare</a:t>
            </a:r>
          </a:p>
          <a:p>
            <a:pPr marL="0" indent="0" algn="ctr">
              <a:buNone/>
              <a:defRPr/>
            </a:pPr>
            <a:r>
              <a:rPr lang="en-US" b="1" dirty="0"/>
              <a:t>Community Benefits Mission Statement</a:t>
            </a:r>
          </a:p>
          <a:p>
            <a:pPr marL="0" indent="0" algn="ctr">
              <a:buNone/>
              <a:defRPr/>
            </a:pPr>
            <a:r>
              <a:rPr lang="en-US" dirty="0"/>
              <a:t> </a:t>
            </a:r>
          </a:p>
          <a:p>
            <a:pPr marL="0" indent="0" algn="ctr">
              <a:buNone/>
              <a:defRPr/>
            </a:pPr>
            <a:r>
              <a:rPr lang="en-US" i="1" dirty="0"/>
              <a:t>“MelroseWakefield Healthcare (MWHC) is committed to building and sustaining a strong, vibrant and healthy community.  MWHC dedicates appropriate resources to collaborations with community partners and the utilization of community members’ input toward improving health services. MWHC pledges to act as a resource and to work with the community during emergencies; improve access to care; identify, monitor, and address the unique health care needs within its core communities; and promote healthier lifestyles for residents through health education and prevention activities.”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0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Overall Health</a:t>
            </a:r>
            <a:r>
              <a:rPr lang="en-US" dirty="0" smtClean="0"/>
              <a:t> </a:t>
            </a:r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8" name="Picture 4" descr="C:\Users\dern\AppData\Local\Microsoft\Windows\INetCache\IE\JUX4WJVN\bmjopen-2015-June-5-6--F4.larg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5" y="1407654"/>
            <a:ext cx="4677507" cy="42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rn\AppData\Local\Microsoft\Windows\INetCache\IE\H79QU7PE\mental-health-3332122_960_72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4678"/>
            <a:ext cx="3575538" cy="33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0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45" y="437848"/>
            <a:ext cx="8229600" cy="979789"/>
          </a:xfrm>
        </p:spPr>
        <p:txBody>
          <a:bodyPr/>
          <a:lstStyle/>
          <a:p>
            <a:r>
              <a:rPr lang="en-US" b="1" dirty="0" smtClean="0"/>
              <a:t>Community Benefits MWHC 2019 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0386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322513"/>
            <a:ext cx="89249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5730" b="8276"/>
          <a:stretch/>
        </p:blipFill>
        <p:spPr bwMode="auto">
          <a:xfrm>
            <a:off x="339969" y="1417635"/>
            <a:ext cx="8206154" cy="438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16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December </a:t>
            </a:r>
            <a:r>
              <a:rPr lang="en-US" b="1" dirty="0" smtClean="0"/>
              <a:t>2019 Behavioral Health Listening </a:t>
            </a:r>
            <a:r>
              <a:rPr lang="en-US" b="1" dirty="0" smtClean="0"/>
              <a:t>Sessions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538" y="1293747"/>
            <a:ext cx="8088923" cy="541926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What </a:t>
            </a:r>
            <a:r>
              <a:rPr lang="en-US" sz="2000" b="1" dirty="0"/>
              <a:t>are the most notable barriers that impact access to behavioral health care in the </a:t>
            </a:r>
            <a:r>
              <a:rPr lang="en-US" sz="2000" b="1" dirty="0" smtClean="0"/>
              <a:t>community</a:t>
            </a:r>
            <a:r>
              <a:rPr lang="en-US" sz="2000" b="1" dirty="0" smtClean="0"/>
              <a:t>?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Lack </a:t>
            </a:r>
            <a:r>
              <a:rPr lang="en-US" sz="1800" dirty="0"/>
              <a:t>of available </a:t>
            </a:r>
            <a:r>
              <a:rPr lang="en-US" sz="1800" dirty="0" smtClean="0"/>
              <a:t>providers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Housing </a:t>
            </a:r>
            <a:r>
              <a:rPr lang="en-US" sz="1800" dirty="0"/>
              <a:t>and services for the homeless population. </a:t>
            </a:r>
            <a:r>
              <a:rPr lang="en-US" sz="1800" dirty="0" smtClean="0"/>
              <a:t>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Lack </a:t>
            </a:r>
            <a:r>
              <a:rPr lang="en-US" sz="1800" dirty="0"/>
              <a:t>of communication between agencies and providers. </a:t>
            </a:r>
            <a:r>
              <a:rPr lang="en-US" sz="1800" dirty="0" smtClean="0"/>
              <a:t>  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Stigma and lack of education about available resources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Insurance </a:t>
            </a:r>
            <a:r>
              <a:rPr lang="en-US" sz="1800" dirty="0"/>
              <a:t>regulations including “ghost networks”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Confusion </a:t>
            </a:r>
            <a:r>
              <a:rPr lang="en-US" sz="1800" dirty="0"/>
              <a:t>about navigating care. 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Transportation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Access </a:t>
            </a:r>
            <a:r>
              <a:rPr lang="en-US" sz="1800" dirty="0"/>
              <a:t>to services for people with immigration concerns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Lack </a:t>
            </a:r>
            <a:r>
              <a:rPr lang="en-US" sz="1800" dirty="0"/>
              <a:t>of trust in medical </a:t>
            </a:r>
            <a:r>
              <a:rPr lang="en-US" sz="1800" dirty="0" smtClean="0"/>
              <a:t>community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Limited </a:t>
            </a:r>
            <a:r>
              <a:rPr lang="en-US" sz="1800" dirty="0"/>
              <a:t>focus on alcohol related problems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C:\Users\dern\AppData\Local\Microsoft\Windows\INetCache\IE\H79QU7PE\111717-20-Teen-Youth-Mental-Health-Depression-Suicid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23" y="1832785"/>
            <a:ext cx="2673369" cy="13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2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December </a:t>
            </a:r>
            <a:r>
              <a:rPr lang="en-US" b="1" dirty="0" smtClean="0"/>
              <a:t>2019 Behavioral </a:t>
            </a:r>
            <a:r>
              <a:rPr lang="en-US" b="1" dirty="0" smtClean="0"/>
              <a:t>Health </a:t>
            </a:r>
            <a:r>
              <a:rPr lang="en-US" b="1" dirty="0" smtClean="0"/>
              <a:t>Listening </a:t>
            </a:r>
            <a:r>
              <a:rPr lang="en-US" b="1" dirty="0"/>
              <a:t>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69" y="1044995"/>
            <a:ext cx="8229599" cy="4764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300" b="1" dirty="0" smtClean="0"/>
          </a:p>
          <a:p>
            <a:pPr marL="457200" indent="-457200">
              <a:buAutoNum type="arabicPeriod" startAt="2"/>
            </a:pPr>
            <a:r>
              <a:rPr lang="en-US" sz="2300" b="1" dirty="0" smtClean="0"/>
              <a:t>Which </a:t>
            </a:r>
            <a:r>
              <a:rPr lang="en-US" sz="2300" b="1" dirty="0"/>
              <a:t>populations are the most vulnerable or at risk</a:t>
            </a:r>
            <a:r>
              <a:rPr lang="en-US" sz="2300" b="1" dirty="0" smtClean="0"/>
              <a:t>?</a:t>
            </a:r>
          </a:p>
          <a:p>
            <a:pPr marL="457200" indent="-457200">
              <a:buAutoNum type="arabicPeriod" startAt="2"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Homeless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Children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Young </a:t>
            </a:r>
            <a:r>
              <a:rPr lang="en-US" dirty="0"/>
              <a:t>adults and children aging out of the education and foster </a:t>
            </a:r>
            <a:r>
              <a:rPr lang="en-US" dirty="0" smtClean="0"/>
              <a:t>                    care </a:t>
            </a:r>
            <a:r>
              <a:rPr lang="en-US" dirty="0"/>
              <a:t>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Seniors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Community </a:t>
            </a:r>
            <a:r>
              <a:rPr lang="en-US" dirty="0"/>
              <a:t>members with suicidality and impacted by suicide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Veterans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Non-English </a:t>
            </a:r>
            <a:r>
              <a:rPr lang="en-US" dirty="0"/>
              <a:t>speaking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</a:t>
            </a:r>
            <a:r>
              <a:rPr lang="en-US" dirty="0"/>
              <a:t>Rising risk” populations, e.g. grandparents, caregivers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Trauma </a:t>
            </a:r>
            <a:r>
              <a:rPr lang="en-US" dirty="0"/>
              <a:t>survivors, including domestic violence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LBGTQ </a:t>
            </a:r>
            <a:r>
              <a:rPr lang="en-US" dirty="0"/>
              <a:t>community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People </a:t>
            </a:r>
            <a:r>
              <a:rPr lang="en-US" dirty="0"/>
              <a:t>with food and economic insecurity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People </a:t>
            </a:r>
            <a:r>
              <a:rPr lang="en-US" dirty="0"/>
              <a:t>receiving mental health care in primary care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3" name="Picture 5" descr="C:\Users\dern\AppData\Local\Microsoft\Windows\INetCache\IE\H79QU7PE\Youth-mental-health-mentalhealth.gov_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86" y="1636497"/>
            <a:ext cx="1752600" cy="19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December </a:t>
            </a:r>
            <a:r>
              <a:rPr lang="en-US" b="1" dirty="0" smtClean="0"/>
              <a:t>2019 Behavioral </a:t>
            </a:r>
            <a:r>
              <a:rPr lang="en-US" b="1" dirty="0" smtClean="0"/>
              <a:t>Health </a:t>
            </a:r>
            <a:r>
              <a:rPr lang="en-US" b="1" dirty="0" smtClean="0"/>
              <a:t>Listening </a:t>
            </a:r>
            <a:r>
              <a:rPr lang="en-US" b="1" dirty="0"/>
              <a:t>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17193"/>
            <a:ext cx="8030308" cy="5395815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000" b="1" dirty="0" smtClean="0"/>
              <a:t>How </a:t>
            </a:r>
            <a:r>
              <a:rPr lang="en-US" sz="2000" b="1" dirty="0"/>
              <a:t>can MelroseWakefield Healthcare collaborate with </a:t>
            </a:r>
            <a:r>
              <a:rPr lang="en-US" sz="2000" b="1" dirty="0" smtClean="0"/>
              <a:t>                                  our </a:t>
            </a:r>
            <a:r>
              <a:rPr lang="en-US" sz="2000" b="1" dirty="0"/>
              <a:t>community partners to improve behavioral health care </a:t>
            </a:r>
            <a:r>
              <a:rPr lang="en-US" sz="2000" b="1" dirty="0" smtClean="0"/>
              <a:t>                               in </a:t>
            </a:r>
            <a:r>
              <a:rPr lang="en-US" sz="2000" b="1" dirty="0"/>
              <a:t>the community</a:t>
            </a:r>
            <a:r>
              <a:rPr lang="en-US" sz="2000" b="1" dirty="0" smtClean="0"/>
              <a:t>?</a:t>
            </a:r>
            <a:endParaRPr lang="en-US" sz="2000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Spearhead </a:t>
            </a:r>
            <a:r>
              <a:rPr lang="en-US" sz="1800" dirty="0"/>
              <a:t>a regional behavioral health </a:t>
            </a:r>
            <a:r>
              <a:rPr lang="en-US" sz="1800" dirty="0" smtClean="0"/>
              <a:t>coalition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Participate </a:t>
            </a:r>
            <a:r>
              <a:rPr lang="en-US" sz="1800" dirty="0"/>
              <a:t>in workforce development for behavioral health </a:t>
            </a:r>
            <a:r>
              <a:rPr lang="en-US" sz="1800" dirty="0" smtClean="0"/>
              <a:t>                 professionals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Share </a:t>
            </a:r>
            <a:r>
              <a:rPr lang="en-US" sz="1800" dirty="0"/>
              <a:t>expertise with the community in a wide range of </a:t>
            </a:r>
            <a:r>
              <a:rPr lang="en-US" sz="1800" dirty="0" smtClean="0"/>
              <a:t>                                settings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Increase </a:t>
            </a:r>
            <a:r>
              <a:rPr lang="en-US" sz="1800" dirty="0"/>
              <a:t>availability of services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Promote </a:t>
            </a:r>
            <a:r>
              <a:rPr lang="en-US" sz="1800" dirty="0"/>
              <a:t>interagency communication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Collaborate </a:t>
            </a:r>
            <a:r>
              <a:rPr lang="en-US" sz="1800" dirty="0"/>
              <a:t>on expanded housing/shelter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Improve </a:t>
            </a:r>
            <a:r>
              <a:rPr lang="en-US" sz="1800" dirty="0"/>
              <a:t>transitions of care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Decrease </a:t>
            </a:r>
            <a:r>
              <a:rPr lang="en-US" sz="1800" dirty="0"/>
              <a:t>wait time and levels of services in the ED, e.g. recovery coach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Enhance </a:t>
            </a:r>
            <a:r>
              <a:rPr lang="en-US" sz="1800" dirty="0"/>
              <a:t>access to substance use treatment in primary care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-742012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3</a:t>
            </a:r>
            <a:r>
              <a:rPr lang="en-US" dirty="0"/>
              <a:t>.  How can MelroseWakefield Healthcare collaborate with our community partners to improve behavioral health care in the community?</a:t>
            </a:r>
          </a:p>
          <a:p>
            <a:r>
              <a:rPr lang="en-US" dirty="0"/>
              <a:t>•         Spearhead a regional behavioral health coalition</a:t>
            </a:r>
          </a:p>
          <a:p>
            <a:r>
              <a:rPr lang="en-US" dirty="0"/>
              <a:t>•         Participate in workforce development for behavioral health professionals</a:t>
            </a:r>
          </a:p>
          <a:p>
            <a:r>
              <a:rPr lang="en-US" dirty="0"/>
              <a:t>•         Share expertise with the community in a wide range of settings</a:t>
            </a:r>
          </a:p>
          <a:p>
            <a:r>
              <a:rPr lang="en-US" dirty="0"/>
              <a:t>•         Increase availability of services</a:t>
            </a:r>
          </a:p>
          <a:p>
            <a:r>
              <a:rPr lang="en-US" dirty="0"/>
              <a:t>•         Promote interagency communication</a:t>
            </a:r>
          </a:p>
          <a:p>
            <a:r>
              <a:rPr lang="en-US" dirty="0"/>
              <a:t>•         Collaborate on expanded housing/shelter</a:t>
            </a:r>
          </a:p>
          <a:p>
            <a:r>
              <a:rPr lang="en-US" dirty="0"/>
              <a:t>•         Improve transitions of care</a:t>
            </a:r>
          </a:p>
          <a:p>
            <a:r>
              <a:rPr lang="en-US" dirty="0"/>
              <a:t>•         Decrease wait time and levels of services in the ED, e.g. recovery coach</a:t>
            </a:r>
          </a:p>
          <a:p>
            <a:r>
              <a:rPr lang="en-US" dirty="0"/>
              <a:t>•         Enhance access to substance use treatment in primary care</a:t>
            </a:r>
          </a:p>
        </p:txBody>
      </p:sp>
      <p:pic>
        <p:nvPicPr>
          <p:cNvPr id="3075" name="Picture 3" descr="C:\Users\dern\AppData\Local\Microsoft\Windows\INetCache\IE\HZHF81NH\Mental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07" y="1987297"/>
            <a:ext cx="2379785" cy="24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9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Covid 19- Impact on Community Health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56123"/>
            <a:ext cx="4038600" cy="4553106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Fear </a:t>
            </a:r>
            <a:r>
              <a:rPr lang="en-US" sz="1800" dirty="0"/>
              <a:t>and worry </a:t>
            </a:r>
            <a:r>
              <a:rPr lang="en-US" sz="1800" dirty="0" smtClean="0"/>
              <a:t>about health </a:t>
            </a:r>
            <a:r>
              <a:rPr lang="en-US" sz="1800" dirty="0"/>
              <a:t>and the health of </a:t>
            </a:r>
            <a:r>
              <a:rPr lang="en-US" sz="1800" dirty="0" smtClean="0"/>
              <a:t>loved ones.</a:t>
            </a:r>
          </a:p>
          <a:p>
            <a:r>
              <a:rPr lang="en-US" sz="1800" dirty="0" smtClean="0"/>
              <a:t>Worries about finances/job</a:t>
            </a:r>
            <a:r>
              <a:rPr lang="en-US" sz="1800" dirty="0"/>
              <a:t>, or loss of support </a:t>
            </a:r>
            <a:r>
              <a:rPr lang="en-US" sz="1800" dirty="0" smtClean="0"/>
              <a:t>services.</a:t>
            </a:r>
            <a:endParaRPr lang="en-US" sz="1800" dirty="0"/>
          </a:p>
          <a:p>
            <a:r>
              <a:rPr lang="en-US" sz="1800" dirty="0" smtClean="0"/>
              <a:t>Changes </a:t>
            </a:r>
            <a:r>
              <a:rPr lang="en-US" sz="1800" dirty="0"/>
              <a:t>in sleep or eating patterns.</a:t>
            </a:r>
          </a:p>
          <a:p>
            <a:r>
              <a:rPr lang="en-US" sz="1800" dirty="0" smtClean="0"/>
              <a:t>Difficulty </a:t>
            </a:r>
            <a:r>
              <a:rPr lang="en-US" sz="1800" dirty="0"/>
              <a:t>sleeping or concentrating.</a:t>
            </a:r>
          </a:p>
          <a:p>
            <a:r>
              <a:rPr lang="en-US" sz="1800" dirty="0" smtClean="0"/>
              <a:t>Worsening </a:t>
            </a:r>
            <a:r>
              <a:rPr lang="en-US" sz="1800" dirty="0"/>
              <a:t>of chronic health problems.</a:t>
            </a:r>
          </a:p>
          <a:p>
            <a:r>
              <a:rPr lang="en-US" sz="1800" dirty="0" smtClean="0"/>
              <a:t>Worsening </a:t>
            </a:r>
            <a:r>
              <a:rPr lang="en-US" sz="1800" dirty="0"/>
              <a:t>of mental health conditions.</a:t>
            </a:r>
          </a:p>
          <a:p>
            <a:r>
              <a:rPr lang="en-US" sz="1800" dirty="0" smtClean="0"/>
              <a:t>Increased </a:t>
            </a:r>
            <a:r>
              <a:rPr lang="en-US" sz="1800" dirty="0"/>
              <a:t>use of tobacco, and/or alcohol and other </a:t>
            </a:r>
            <a:r>
              <a:rPr lang="en-US" sz="1800" dirty="0" smtClean="0"/>
              <a:t>substances</a:t>
            </a:r>
          </a:p>
          <a:p>
            <a:r>
              <a:rPr lang="en-US" sz="1800" dirty="0" smtClean="0"/>
              <a:t>Help is available!</a:t>
            </a:r>
          </a:p>
          <a:p>
            <a:endParaRPr lang="en-US" sz="1800" dirty="0"/>
          </a:p>
          <a:p>
            <a:pPr marL="0" indent="0" algn="r">
              <a:buNone/>
            </a:pPr>
            <a:endParaRPr lang="en-US" sz="1000" dirty="0" smtClean="0"/>
          </a:p>
          <a:p>
            <a:pPr marL="0" indent="0" algn="r">
              <a:buNone/>
            </a:pPr>
            <a:r>
              <a:rPr lang="en-US" sz="1000" dirty="0" smtClean="0"/>
              <a:t>Information  from the CDC Website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6" name="Picture 4" descr="C:\Users\dern\AppData\Local\Microsoft\Windows\INetCache\IE\HZHF81NH\200px-Pandemic_logo_series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399031"/>
            <a:ext cx="3657600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5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MWHC’s Community Response to Covid 19?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876"/>
            <a:ext cx="4038600" cy="5005753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/>
              <a:t>Covid</a:t>
            </a:r>
            <a:r>
              <a:rPr lang="en-US" sz="1800" dirty="0" smtClean="0"/>
              <a:t> 19 testing with referral</a:t>
            </a:r>
          </a:p>
          <a:p>
            <a:r>
              <a:rPr lang="en-US" sz="1800" dirty="0" smtClean="0"/>
              <a:t>Safe inpatient and emergency care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elehealth and in-person visits</a:t>
            </a:r>
          </a:p>
          <a:p>
            <a:r>
              <a:rPr lang="en-US" sz="1800" dirty="0" smtClean="0"/>
              <a:t>Supporting elders with monthly newsletter, check-ins and programming</a:t>
            </a:r>
          </a:p>
          <a:p>
            <a:r>
              <a:rPr lang="en-US" sz="1800" dirty="0" smtClean="0"/>
              <a:t>Delivery of care kits, food packages, clothing, and diapers</a:t>
            </a:r>
          </a:p>
          <a:p>
            <a:r>
              <a:rPr lang="en-US" sz="1800" dirty="0" smtClean="0"/>
              <a:t>WIC services by phone</a:t>
            </a:r>
          </a:p>
          <a:p>
            <a:r>
              <a:rPr lang="en-US" sz="1800" dirty="0" smtClean="0"/>
              <a:t>Childbirth/Parenting programs through Zoom and resources through Constant Contact and Facebook</a:t>
            </a:r>
          </a:p>
          <a:p>
            <a:r>
              <a:rPr lang="en-US" sz="1800" dirty="0" smtClean="0"/>
              <a:t>Virtual Home Visits and groups for young parents</a:t>
            </a:r>
          </a:p>
          <a:p>
            <a:r>
              <a:rPr lang="en-US" sz="1800" dirty="0" smtClean="0"/>
              <a:t>Supporting community partners</a:t>
            </a:r>
          </a:p>
          <a:p>
            <a:pPr lvl="1"/>
            <a:r>
              <a:rPr lang="en-US" sz="1600" dirty="0" smtClean="0"/>
              <a:t>Malden Webinar</a:t>
            </a:r>
          </a:p>
          <a:p>
            <a:pPr lvl="1"/>
            <a:r>
              <a:rPr lang="en-US" sz="1600" dirty="0" smtClean="0"/>
              <a:t>Eliot Community Services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88C059-AAF4-B343-A062-FE1BDEA43FB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101" name="Picture 5" descr="C:\Users\dern\AppData\Local\Microsoft\Windows\INetCache\IE\GBK6ZT9Z\20633178-diversity-multi-ethnic-hand-tree-illustration-over-stripe-pattern-background-file-layered-for-easy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61" y="1641230"/>
            <a:ext cx="3575539" cy="35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DC57191E5F94DB988C7FC8DCBF134" ma:contentTypeVersion="0" ma:contentTypeDescription="Create a new document." ma:contentTypeScope="" ma:versionID="9bfebf54ea33f8c7bee129cd4dad88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2BC0B6-022E-4FBD-9A4E-9E074389D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851E77-691C-4FFD-8C21-D8E2090CBFB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992D22-21BE-42F5-8815-96FFCDFFD6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677</Words>
  <Application>Microsoft Office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Lifetime of Support  for our Community</vt:lpstr>
      <vt:lpstr>Community Benefits</vt:lpstr>
      <vt:lpstr>Overall Health Definitions</vt:lpstr>
      <vt:lpstr>Community Benefits MWHC 2019 </vt:lpstr>
      <vt:lpstr>December 2019 Behavioral Health Listening Sessions</vt:lpstr>
      <vt:lpstr>December 2019 Behavioral Health Listening Sessions</vt:lpstr>
      <vt:lpstr>December 2019 Behavioral Health Listening Sessions</vt:lpstr>
      <vt:lpstr>Covid 19- Impact on Community Health</vt:lpstr>
      <vt:lpstr>What is MWHC’s Community Response to Covid 19?</vt:lpstr>
      <vt:lpstr>Next Steps: We Need You!</vt:lpstr>
      <vt:lpstr>Next Steps: We Need You!</vt:lpstr>
      <vt:lpstr>Your Questions?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Lifetime of Support  for our Community</dc:title>
  <dc:creator>Barbara Kaufman</dc:creator>
  <cp:lastModifiedBy>Howley,Lori</cp:lastModifiedBy>
  <cp:revision>39</cp:revision>
  <dcterms:created xsi:type="dcterms:W3CDTF">2019-03-13T13:16:21Z</dcterms:created>
  <dcterms:modified xsi:type="dcterms:W3CDTF">2020-07-01T13:23:55Z</dcterms:modified>
</cp:coreProperties>
</file>