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60" r:id="rId15"/>
    <p:sldId id="267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B29-115F-40E5-9B31-14E9A02ADA9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C699-F47E-40A0-815E-B528601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6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B29-115F-40E5-9B31-14E9A02ADA9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C699-F47E-40A0-815E-B528601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1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B29-115F-40E5-9B31-14E9A02ADA9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C699-F47E-40A0-815E-B528601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6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B29-115F-40E5-9B31-14E9A02ADA9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C699-F47E-40A0-815E-B528601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4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B29-115F-40E5-9B31-14E9A02ADA9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C699-F47E-40A0-815E-B528601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0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B29-115F-40E5-9B31-14E9A02ADA9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C699-F47E-40A0-815E-B528601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B29-115F-40E5-9B31-14E9A02ADA9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C699-F47E-40A0-815E-B528601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B29-115F-40E5-9B31-14E9A02ADA9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C699-F47E-40A0-815E-B528601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6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B29-115F-40E5-9B31-14E9A02ADA9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C699-F47E-40A0-815E-B528601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9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B29-115F-40E5-9B31-14E9A02ADA9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C699-F47E-40A0-815E-B528601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B29-115F-40E5-9B31-14E9A02ADA9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C699-F47E-40A0-815E-B528601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8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BEB29-115F-40E5-9B31-14E9A02ADA9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C699-F47E-40A0-815E-B528601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0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Moving Transparency Forward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 Reisig, Yolo County District Attorney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2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745" y="2027371"/>
            <a:ext cx="3379664" cy="341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7" y="2413091"/>
            <a:ext cx="5175542" cy="16729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936" y="144535"/>
            <a:ext cx="10515600" cy="811996"/>
          </a:xfrm>
        </p:spPr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36617" y="3249542"/>
            <a:ext cx="1645921" cy="40828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217" y="3526713"/>
            <a:ext cx="5183075" cy="28878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80424" y="4014204"/>
            <a:ext cx="1252011" cy="19203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424" y="537590"/>
            <a:ext cx="5184868" cy="29018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332189" y="999277"/>
            <a:ext cx="944441" cy="17204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998" y="3534180"/>
            <a:ext cx="5263008" cy="32854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998" y="144535"/>
            <a:ext cx="5226121" cy="32899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42" y="2393718"/>
            <a:ext cx="2867600" cy="4020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936" y="144535"/>
            <a:ext cx="10515600" cy="811996"/>
          </a:xfrm>
        </p:spPr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1764" y="5398784"/>
            <a:ext cx="2761156" cy="101580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9105" y="4297715"/>
            <a:ext cx="1252011" cy="19203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9105" y="941539"/>
            <a:ext cx="944441" cy="17204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34" y="2045870"/>
            <a:ext cx="4213960" cy="29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05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457" y="3438888"/>
            <a:ext cx="5293152" cy="324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457" y="171674"/>
            <a:ext cx="5291815" cy="3178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63767"/>
          <a:stretch/>
        </p:blipFill>
        <p:spPr>
          <a:xfrm>
            <a:off x="325938" y="1474614"/>
            <a:ext cx="3116490" cy="520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936" y="144535"/>
            <a:ext cx="10515600" cy="811996"/>
          </a:xfrm>
        </p:spPr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9977" y="2044410"/>
            <a:ext cx="1085658" cy="2897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86457" y="4201309"/>
            <a:ext cx="1448336" cy="20443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60445" y="895798"/>
            <a:ext cx="1151632" cy="1814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081" y="963280"/>
            <a:ext cx="1990725" cy="46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53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63" y="1828501"/>
            <a:ext cx="5036898" cy="3674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936" y="144535"/>
            <a:ext cx="10515600" cy="811996"/>
          </a:xfrm>
        </p:spPr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74983" y="4596417"/>
            <a:ext cx="1465992" cy="3745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457" y="3454847"/>
            <a:ext cx="5286728" cy="303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686457" y="3948544"/>
            <a:ext cx="1448336" cy="16625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445" y="308683"/>
            <a:ext cx="5304774" cy="3039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660445" y="806200"/>
            <a:ext cx="1151632" cy="1814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38" y="1063172"/>
            <a:ext cx="34956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7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936" y="144535"/>
            <a:ext cx="10515600" cy="811996"/>
          </a:xfrm>
        </p:spPr>
        <p:txBody>
          <a:bodyPr/>
          <a:lstStyle/>
          <a:p>
            <a:r>
              <a:rPr lang="en-US" dirty="0" smtClean="0"/>
              <a:t>Lean Into Change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65" t="9276"/>
          <a:stretch/>
        </p:blipFill>
        <p:spPr>
          <a:xfrm>
            <a:off x="458751" y="5314333"/>
            <a:ext cx="4810125" cy="975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958" y="5013109"/>
            <a:ext cx="6084136" cy="1578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19" y="3252638"/>
            <a:ext cx="5851384" cy="89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3897" y="3479797"/>
            <a:ext cx="4810125" cy="1041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89" y="1814415"/>
            <a:ext cx="5115827" cy="74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1658" y="1879988"/>
            <a:ext cx="6157640" cy="941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359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936" y="144535"/>
            <a:ext cx="10515600" cy="811996"/>
          </a:xfrm>
        </p:spPr>
        <p:txBody>
          <a:bodyPr/>
          <a:lstStyle/>
          <a:p>
            <a:r>
              <a:rPr lang="en-US" dirty="0" smtClean="0"/>
              <a:t>Make It Easily Available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821" y="1305097"/>
            <a:ext cx="6819829" cy="51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Race-Blind Charging </a:t>
            </a:r>
            <a:endParaRPr lang="en-US" dirty="0"/>
          </a:p>
        </p:txBody>
      </p:sp>
      <p:pic>
        <p:nvPicPr>
          <p:cNvPr id="3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177935"/>
            <a:ext cx="43821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DA cannot control what cases are sent for review from the Police Agencies.</a:t>
            </a:r>
          </a:p>
          <a:p>
            <a:endParaRPr lang="en-US" dirty="0"/>
          </a:p>
          <a:p>
            <a:r>
              <a:rPr lang="en-US" dirty="0" smtClean="0"/>
              <a:t>The Yolo DA launched “Race-Blind Charging” in May of 2021, a process which removes any hint of a Defendant or Victim’s race from case review. This process was enabled because of a partnership with Stanford University. </a:t>
            </a:r>
          </a:p>
          <a:p>
            <a:endParaRPr lang="en-US" dirty="0"/>
          </a:p>
          <a:p>
            <a:r>
              <a:rPr lang="en-US" dirty="0" smtClean="0"/>
              <a:t>“Race-Blind Charging” was built into our paperless system, to our knowledge this is the first time this has ever been done.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Grayscale Photo of Woman Holding Rif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191" y="2815390"/>
            <a:ext cx="3298649" cy="219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anford University logo and symbol, meaning, history,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693" y="2749795"/>
            <a:ext cx="4142738" cy="23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2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Transparency Forward </a:t>
            </a:r>
            <a:endParaRPr lang="en-US" dirty="0"/>
          </a:p>
        </p:txBody>
      </p:sp>
      <p:pic>
        <p:nvPicPr>
          <p:cNvPr id="3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177935"/>
            <a:ext cx="43821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-Disparities exist.</a:t>
            </a:r>
          </a:p>
          <a:p>
            <a:endParaRPr lang="en-US" dirty="0" smtClean="0"/>
          </a:p>
          <a:p>
            <a:r>
              <a:rPr lang="en-US" dirty="0" smtClean="0"/>
              <a:t>-3</a:t>
            </a:r>
            <a:r>
              <a:rPr lang="en-US" baseline="30000" dirty="0" smtClean="0"/>
              <a:t>rd</a:t>
            </a:r>
            <a:r>
              <a:rPr lang="en-US" dirty="0" smtClean="0"/>
              <a:t> party validated data helps us find and confront disparities.</a:t>
            </a:r>
          </a:p>
          <a:p>
            <a:endParaRPr lang="en-US" dirty="0"/>
          </a:p>
          <a:p>
            <a:r>
              <a:rPr lang="en-US" dirty="0"/>
              <a:t>-3</a:t>
            </a:r>
            <a:r>
              <a:rPr lang="en-US" baseline="30000" dirty="0"/>
              <a:t>rd</a:t>
            </a:r>
            <a:r>
              <a:rPr lang="en-US" dirty="0"/>
              <a:t> Party validated data can help drive policy changes.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-We cannot slowdown our innovation efforts. </a:t>
            </a:r>
          </a:p>
          <a:p>
            <a:endParaRPr lang="en-US" dirty="0" smtClean="0"/>
          </a:p>
          <a:p>
            <a:r>
              <a:rPr lang="en-US" dirty="0" smtClean="0"/>
              <a:t>-This is a team effort, we must work together.</a:t>
            </a:r>
          </a:p>
        </p:txBody>
      </p:sp>
      <p:pic>
        <p:nvPicPr>
          <p:cNvPr id="3074" name="Picture 2" descr="Photo Of People Holding Each Other's Han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13514" r="2176" b="26714"/>
          <a:stretch/>
        </p:blipFill>
        <p:spPr bwMode="auto">
          <a:xfrm>
            <a:off x="6096000" y="1918027"/>
            <a:ext cx="4146437" cy="3961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1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936" y="144535"/>
            <a:ext cx="10515600" cy="1007860"/>
          </a:xfrm>
        </p:spPr>
        <p:txBody>
          <a:bodyPr/>
          <a:lstStyle/>
          <a:p>
            <a:r>
              <a:rPr lang="en-US" dirty="0" smtClean="0"/>
              <a:t>Yolo County</a:t>
            </a:r>
            <a:endParaRPr lang="en-US" dirty="0"/>
          </a:p>
        </p:txBody>
      </p:sp>
      <p:pic>
        <p:nvPicPr>
          <p:cNvPr id="3074" name="Picture 2" descr="Yolo County, California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3" y="1798834"/>
            <a:ext cx="3812283" cy="438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500" y="1798834"/>
            <a:ext cx="4661490" cy="3747999"/>
          </a:xfrm>
          <a:prstGeom prst="rect">
            <a:avLst/>
          </a:prstGeom>
        </p:spPr>
      </p:pic>
      <p:pic>
        <p:nvPicPr>
          <p:cNvPr id="3076" name="Picture 4" descr="University of California, Davis - FI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7" b="34577"/>
          <a:stretch/>
        </p:blipFill>
        <p:spPr bwMode="auto">
          <a:xfrm>
            <a:off x="4904847" y="5500237"/>
            <a:ext cx="2186879" cy="6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acramento River Cats Schedule | Schedule | River Ca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80" y="3990896"/>
            <a:ext cx="2198931" cy="115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5300" y="1798834"/>
            <a:ext cx="3039093" cy="174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5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936" y="144535"/>
            <a:ext cx="10515600" cy="811996"/>
          </a:xfrm>
        </p:spPr>
        <p:txBody>
          <a:bodyPr/>
          <a:lstStyle/>
          <a:p>
            <a:r>
              <a:rPr lang="en-US" dirty="0" smtClean="0"/>
              <a:t>Yolo District Attorney’s Office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143"/>
          <a:stretch/>
        </p:blipFill>
        <p:spPr>
          <a:xfrm>
            <a:off x="7391401" y="1189335"/>
            <a:ext cx="2734116" cy="2008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781" y="3407079"/>
            <a:ext cx="3644632" cy="3090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Neighborhood Court: A Restorative Justice Program | Yolo County District  Attorn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8" y="4872979"/>
            <a:ext cx="6382976" cy="162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ulti-Cultural Community Council | Yolo County District Attorn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64" y="1474614"/>
            <a:ext cx="5380110" cy="3025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3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936" y="144535"/>
            <a:ext cx="10515600" cy="811996"/>
          </a:xfrm>
        </p:spPr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4098" name="Picture 2" descr="A lack of TRANSPARENC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6123" r="4911" b="6657"/>
          <a:stretch/>
        </p:blipFill>
        <p:spPr bwMode="auto">
          <a:xfrm>
            <a:off x="2384466" y="1080356"/>
            <a:ext cx="7210425" cy="539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4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936" y="144535"/>
            <a:ext cx="10515600" cy="811996"/>
          </a:xfrm>
        </p:spPr>
        <p:txBody>
          <a:bodyPr/>
          <a:lstStyle/>
          <a:p>
            <a:r>
              <a:rPr lang="en-US" dirty="0" smtClean="0"/>
              <a:t>Some Barriers of Transparency </a:t>
            </a:r>
            <a:endParaRPr lang="en-US" dirty="0"/>
          </a:p>
        </p:txBody>
      </p:sp>
      <p:pic>
        <p:nvPicPr>
          <p:cNvPr id="6148" name="Picture 4" descr="But that&amp;#39;s not my job! – Open Source Secur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2" y="2387685"/>
            <a:ext cx="3536893" cy="2436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85" y="2387685"/>
            <a:ext cx="4144514" cy="277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517" y="2237804"/>
            <a:ext cx="2678532" cy="3070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70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936" y="144535"/>
            <a:ext cx="10515600" cy="811996"/>
          </a:xfrm>
        </p:spPr>
        <p:txBody>
          <a:bodyPr/>
          <a:lstStyle/>
          <a:p>
            <a:r>
              <a:rPr lang="en-US" dirty="0" smtClean="0"/>
              <a:t>Solutions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9202" y="892550"/>
            <a:ext cx="404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Define your moonshot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06511" y="3856409"/>
            <a:ext cx="387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Make it a team effort!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85284" y="877439"/>
            <a:ext cx="404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Create a strategy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02" y="1271629"/>
            <a:ext cx="4039518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84" y="1256045"/>
            <a:ext cx="4046680" cy="2460044"/>
          </a:xfrm>
          <a:prstGeom prst="rect">
            <a:avLst/>
          </a:prstGeom>
        </p:spPr>
      </p:pic>
      <p:pic>
        <p:nvPicPr>
          <p:cNvPr id="7" name="Picture 2" descr="Photo Of People Near Wooden Tab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11" y="4210630"/>
            <a:ext cx="3870450" cy="258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2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936" y="144535"/>
            <a:ext cx="10515600" cy="811996"/>
          </a:xfrm>
        </p:spPr>
        <p:txBody>
          <a:bodyPr/>
          <a:lstStyle/>
          <a:p>
            <a:r>
              <a:rPr lang="en-US" dirty="0" smtClean="0"/>
              <a:t>Our Team Effort</a:t>
            </a:r>
            <a:endParaRPr lang="en-US" dirty="0"/>
          </a:p>
        </p:txBody>
      </p:sp>
      <p:pic>
        <p:nvPicPr>
          <p:cNvPr id="8194" name="Picture 2" descr="Home - Measures for Jus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2" y="2485505"/>
            <a:ext cx="2456519" cy="264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039" y="2529301"/>
            <a:ext cx="2562178" cy="260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2762898" y="3128099"/>
            <a:ext cx="1288473" cy="135510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8234530" y="3154922"/>
            <a:ext cx="1288473" cy="135510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Multi-Cultural Community Council | Yolo County District Attorne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2"/>
          <a:stretch/>
        </p:blipFill>
        <p:spPr bwMode="auto">
          <a:xfrm>
            <a:off x="4125698" y="3128099"/>
            <a:ext cx="4067102" cy="116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6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936" y="144535"/>
            <a:ext cx="10515600" cy="811996"/>
          </a:xfrm>
        </p:spPr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261" y="1652934"/>
            <a:ext cx="8467725" cy="420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61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oloda.org/wp-content/themes/oyol/images/yolo-coun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28" y="137786"/>
            <a:ext cx="1314170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936" y="144535"/>
            <a:ext cx="10515600" cy="811996"/>
          </a:xfrm>
        </p:spPr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3" y="1880957"/>
            <a:ext cx="3636983" cy="4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4" y="2294251"/>
            <a:ext cx="5718559" cy="300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94314" y="3142211"/>
            <a:ext cx="1737360" cy="4897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480" y="764771"/>
            <a:ext cx="5192487" cy="289379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481" y="3794729"/>
            <a:ext cx="5192486" cy="2883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273480" y="4278796"/>
            <a:ext cx="1252011" cy="1435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73479" y="1249373"/>
            <a:ext cx="944441" cy="17204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7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190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Moving Transparency Forward</vt:lpstr>
      <vt:lpstr>Yolo County</vt:lpstr>
      <vt:lpstr>Yolo District Attorney’s Office</vt:lpstr>
      <vt:lpstr>The Problem</vt:lpstr>
      <vt:lpstr>Some Barriers of Transparency </vt:lpstr>
      <vt:lpstr>Solutions </vt:lpstr>
      <vt:lpstr>Our Team Effort</vt:lpstr>
      <vt:lpstr>The Result</vt:lpstr>
      <vt:lpstr>The Result</vt:lpstr>
      <vt:lpstr>The Result</vt:lpstr>
      <vt:lpstr>The Result</vt:lpstr>
      <vt:lpstr>The Result</vt:lpstr>
      <vt:lpstr>The Result</vt:lpstr>
      <vt:lpstr>Lean Into Change </vt:lpstr>
      <vt:lpstr>Make It Easily Available</vt:lpstr>
      <vt:lpstr>Race-Blind Charging </vt:lpstr>
      <vt:lpstr>Moving Transparency Forward </vt:lpstr>
    </vt:vector>
  </TitlesOfParts>
  <Company>YOLO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Ferrier</dc:creator>
  <cp:lastModifiedBy>William Ferrier</cp:lastModifiedBy>
  <cp:revision>24</cp:revision>
  <dcterms:created xsi:type="dcterms:W3CDTF">2021-06-02T17:35:22Z</dcterms:created>
  <dcterms:modified xsi:type="dcterms:W3CDTF">2021-06-03T18:10:17Z</dcterms:modified>
</cp:coreProperties>
</file>