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5" r:id="rId3"/>
  </p:sldMasterIdLst>
  <p:notesMasterIdLst>
    <p:notesMasterId r:id="rId22"/>
  </p:notesMasterIdLst>
  <p:sldIdLst>
    <p:sldId id="283" r:id="rId4"/>
    <p:sldId id="276" r:id="rId5"/>
    <p:sldId id="280" r:id="rId6"/>
    <p:sldId id="278" r:id="rId7"/>
    <p:sldId id="281" r:id="rId8"/>
    <p:sldId id="284" r:id="rId9"/>
    <p:sldId id="286" r:id="rId10"/>
    <p:sldId id="279" r:id="rId11"/>
    <p:sldId id="282" r:id="rId12"/>
    <p:sldId id="403" r:id="rId13"/>
    <p:sldId id="426" r:id="rId14"/>
    <p:sldId id="427" r:id="rId15"/>
    <p:sldId id="433" r:id="rId16"/>
    <p:sldId id="428" r:id="rId17"/>
    <p:sldId id="429" r:id="rId18"/>
    <p:sldId id="430" r:id="rId19"/>
    <p:sldId id="431" r:id="rId20"/>
    <p:sldId id="434" r:id="rId2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20" autoAdjust="0"/>
    <p:restoredTop sz="94634" autoAdjust="0"/>
  </p:normalViewPr>
  <p:slideViewPr>
    <p:cSldViewPr>
      <p:cViewPr varScale="1">
        <p:scale>
          <a:sx n="101" d="100"/>
          <a:sy n="101" d="100"/>
        </p:scale>
        <p:origin x="324"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765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572AD187-615A-4DAB-8B43-D4879A677DEC}" type="datetimeFigureOut">
              <a:rPr lang="en-US"/>
              <a:pPr>
                <a:defRPr/>
              </a:pPr>
              <a:t>1/20/2022</a:t>
            </a:fld>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765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765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765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C138DA44-CEB8-476E-8DF1-C1971F27513E}" type="slidenum">
              <a:rPr lang="en-US"/>
              <a:pPr>
                <a:defRPr/>
              </a:pPr>
              <a:t>‹#›</a:t>
            </a:fld>
            <a:endParaRPr lang="en-US"/>
          </a:p>
        </p:txBody>
      </p:sp>
    </p:spTree>
    <p:extLst>
      <p:ext uri="{BB962C8B-B14F-4D97-AF65-F5344CB8AC3E}">
        <p14:creationId xmlns:p14="http://schemas.microsoft.com/office/powerpoint/2010/main" val="40751692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a:t>
            </a:r>
          </a:p>
        </p:txBody>
      </p:sp>
      <p:sp>
        <p:nvSpPr>
          <p:cNvPr id="4" name="Slide Number Placeholder 3"/>
          <p:cNvSpPr>
            <a:spLocks noGrp="1"/>
          </p:cNvSpPr>
          <p:nvPr>
            <p:ph type="sldNum" sz="quarter" idx="5"/>
          </p:nvPr>
        </p:nvSpPr>
        <p:spPr/>
        <p:txBody>
          <a:bodyPr/>
          <a:lstStyle/>
          <a:p>
            <a:pPr>
              <a:defRPr/>
            </a:pPr>
            <a:fld id="{C138DA44-CEB8-476E-8DF1-C1971F27513E}" type="slidenum">
              <a:rPr lang="en-US" smtClean="0"/>
              <a:pPr>
                <a:defRPr/>
              </a:pPr>
              <a:t>1</a:t>
            </a:fld>
            <a:endParaRPr lang="en-US"/>
          </a:p>
        </p:txBody>
      </p:sp>
    </p:spTree>
    <p:extLst>
      <p:ext uri="{BB962C8B-B14F-4D97-AF65-F5344CB8AC3E}">
        <p14:creationId xmlns:p14="http://schemas.microsoft.com/office/powerpoint/2010/main" val="42850454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r>
              <a:rPr lang="en-US" dirty="0"/>
              <a:t>JENNIFER</a:t>
            </a:r>
            <a:r>
              <a:rPr lang="en-US" baseline="0" dirty="0"/>
              <a:t> AND CATIE introduce</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0F669F-5D5F-46AB-8C32-B5AF1805B40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48174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138DA44-CEB8-476E-8DF1-C1971F27513E}" type="slidenum">
              <a:rPr lang="en-US" smtClean="0"/>
              <a:pPr>
                <a:defRPr/>
              </a:pPr>
              <a:t>13</a:t>
            </a:fld>
            <a:endParaRPr lang="en-US"/>
          </a:p>
        </p:txBody>
      </p:sp>
    </p:spTree>
    <p:extLst>
      <p:ext uri="{BB962C8B-B14F-4D97-AF65-F5344CB8AC3E}">
        <p14:creationId xmlns:p14="http://schemas.microsoft.com/office/powerpoint/2010/main" val="20951171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0F669F-5D5F-46AB-8C32-B5AF1805B40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02438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LGH well known, maybe not so much the MCH division</a:t>
            </a:r>
          </a:p>
        </p:txBody>
      </p:sp>
      <p:sp>
        <p:nvSpPr>
          <p:cNvPr id="4" name="Slide Number Placeholder 3"/>
          <p:cNvSpPr>
            <a:spLocks noGrp="1"/>
          </p:cNvSpPr>
          <p:nvPr>
            <p:ph type="sldNum" sz="quarter" idx="5"/>
          </p:nvPr>
        </p:nvSpPr>
        <p:spPr/>
        <p:txBody>
          <a:bodyPr/>
          <a:lstStyle/>
          <a:p>
            <a:pPr>
              <a:defRPr/>
            </a:pPr>
            <a:fld id="{C138DA44-CEB8-476E-8DF1-C1971F27513E}" type="slidenum">
              <a:rPr lang="en-US" smtClean="0"/>
              <a:pPr>
                <a:defRPr/>
              </a:pPr>
              <a:t>2</a:t>
            </a:fld>
            <a:endParaRPr lang="en-US"/>
          </a:p>
        </p:txBody>
      </p:sp>
    </p:spTree>
    <p:extLst>
      <p:ext uri="{BB962C8B-B14F-4D97-AF65-F5344CB8AC3E}">
        <p14:creationId xmlns:p14="http://schemas.microsoft.com/office/powerpoint/2010/main" val="21719113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Terms often used interchangeably</a:t>
            </a:r>
          </a:p>
          <a:p>
            <a:r>
              <a:rPr lang="en-US" dirty="0"/>
              <a:t>OEN- infant exposed to opioids in utero, either prescribed or illicit</a:t>
            </a:r>
          </a:p>
          <a:p>
            <a:r>
              <a:rPr lang="en-US" dirty="0"/>
              <a:t>NAS- group of </a:t>
            </a:r>
            <a:r>
              <a:rPr lang="en-US" dirty="0" err="1"/>
              <a:t>sx’s</a:t>
            </a:r>
            <a:r>
              <a:rPr lang="en-US" dirty="0"/>
              <a:t> observed in infants experiencing withdrawal-can be variety of meds/substances- problems eating or sleeping, difficulty consoling, tight muscles, jitteriness, loose stools</a:t>
            </a:r>
          </a:p>
          <a:p>
            <a:r>
              <a:rPr lang="en-US" dirty="0"/>
              <a:t>NOWS- syndrome more specifically related to withdrawal from opioids  </a:t>
            </a:r>
          </a:p>
        </p:txBody>
      </p:sp>
      <p:sp>
        <p:nvSpPr>
          <p:cNvPr id="4" name="Slide Number Placeholder 3"/>
          <p:cNvSpPr>
            <a:spLocks noGrp="1"/>
          </p:cNvSpPr>
          <p:nvPr>
            <p:ph type="sldNum" sz="quarter" idx="5"/>
          </p:nvPr>
        </p:nvSpPr>
        <p:spPr/>
        <p:txBody>
          <a:bodyPr/>
          <a:lstStyle/>
          <a:p>
            <a:pPr>
              <a:defRPr/>
            </a:pPr>
            <a:fld id="{C138DA44-CEB8-476E-8DF1-C1971F27513E}" type="slidenum">
              <a:rPr lang="en-US" smtClean="0"/>
              <a:pPr>
                <a:defRPr/>
              </a:pPr>
              <a:t>3</a:t>
            </a:fld>
            <a:endParaRPr lang="en-US"/>
          </a:p>
        </p:txBody>
      </p:sp>
    </p:spTree>
    <p:extLst>
      <p:ext uri="{BB962C8B-B14F-4D97-AF65-F5344CB8AC3E}">
        <p14:creationId xmlns:p14="http://schemas.microsoft.com/office/powerpoint/2010/main" val="36654682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Moms on MAT: 86%</a:t>
            </a:r>
          </a:p>
          <a:p>
            <a:r>
              <a:rPr lang="en-US" dirty="0"/>
              <a:t>Moms using illicit opioids: 35-40%</a:t>
            </a:r>
          </a:p>
        </p:txBody>
      </p:sp>
      <p:sp>
        <p:nvSpPr>
          <p:cNvPr id="4" name="Slide Number Placeholder 3"/>
          <p:cNvSpPr>
            <a:spLocks noGrp="1"/>
          </p:cNvSpPr>
          <p:nvPr>
            <p:ph type="sldNum" sz="quarter" idx="5"/>
          </p:nvPr>
        </p:nvSpPr>
        <p:spPr/>
        <p:txBody>
          <a:bodyPr/>
          <a:lstStyle/>
          <a:p>
            <a:pPr>
              <a:defRPr/>
            </a:pPr>
            <a:fld id="{C138DA44-CEB8-476E-8DF1-C1971F27513E}" type="slidenum">
              <a:rPr lang="en-US" smtClean="0"/>
              <a:pPr>
                <a:defRPr/>
              </a:pPr>
              <a:t>4</a:t>
            </a:fld>
            <a:endParaRPr lang="en-US"/>
          </a:p>
        </p:txBody>
      </p:sp>
    </p:spTree>
    <p:extLst>
      <p:ext uri="{BB962C8B-B14F-4D97-AF65-F5344CB8AC3E}">
        <p14:creationId xmlns:p14="http://schemas.microsoft.com/office/powerpoint/2010/main" val="1589024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138DA44-CEB8-476E-8DF1-C1971F27513E}" type="slidenum">
              <a:rPr lang="en-US" smtClean="0"/>
              <a:pPr>
                <a:defRPr/>
              </a:pPr>
              <a:t>5</a:t>
            </a:fld>
            <a:endParaRPr lang="en-US"/>
          </a:p>
        </p:txBody>
      </p:sp>
    </p:spTree>
    <p:extLst>
      <p:ext uri="{BB962C8B-B14F-4D97-AF65-F5344CB8AC3E}">
        <p14:creationId xmlns:p14="http://schemas.microsoft.com/office/powerpoint/2010/main" val="1435490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ESC- emphasis on non-pharm/non- medication, family centered comfort measures; look at normal baby behaviors- eating, sleeping, ability to console- to determine if treatment is appropriate.</a:t>
            </a:r>
          </a:p>
        </p:txBody>
      </p:sp>
      <p:sp>
        <p:nvSpPr>
          <p:cNvPr id="4" name="Slide Number Placeholder 3"/>
          <p:cNvSpPr>
            <a:spLocks noGrp="1"/>
          </p:cNvSpPr>
          <p:nvPr>
            <p:ph type="sldNum" sz="quarter" idx="5"/>
          </p:nvPr>
        </p:nvSpPr>
        <p:spPr/>
        <p:txBody>
          <a:bodyPr/>
          <a:lstStyle/>
          <a:p>
            <a:pPr>
              <a:defRPr/>
            </a:pPr>
            <a:fld id="{C138DA44-CEB8-476E-8DF1-C1971F27513E}" type="slidenum">
              <a:rPr lang="en-US" smtClean="0"/>
              <a:pPr>
                <a:defRPr/>
              </a:pPr>
              <a:t>6</a:t>
            </a:fld>
            <a:endParaRPr lang="en-US"/>
          </a:p>
        </p:txBody>
      </p:sp>
    </p:spTree>
    <p:extLst>
      <p:ext uri="{BB962C8B-B14F-4D97-AF65-F5344CB8AC3E}">
        <p14:creationId xmlns:p14="http://schemas.microsoft.com/office/powerpoint/2010/main" val="10891058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Moms on MAT: median 86%</a:t>
            </a:r>
          </a:p>
          <a:p>
            <a:r>
              <a:rPr lang="en-US" dirty="0"/>
              <a:t>Moms using illicit opioids:  median 35-40%</a:t>
            </a:r>
          </a:p>
          <a:p>
            <a:r>
              <a:rPr lang="en-US" dirty="0"/>
              <a:t>LOS for infants used to be 2-3 weeks, now average 6-10 days</a:t>
            </a:r>
          </a:p>
        </p:txBody>
      </p:sp>
      <p:sp>
        <p:nvSpPr>
          <p:cNvPr id="4" name="Slide Number Placeholder 3"/>
          <p:cNvSpPr>
            <a:spLocks noGrp="1"/>
          </p:cNvSpPr>
          <p:nvPr>
            <p:ph type="sldNum" sz="quarter" idx="5"/>
          </p:nvPr>
        </p:nvSpPr>
        <p:spPr/>
        <p:txBody>
          <a:bodyPr/>
          <a:lstStyle/>
          <a:p>
            <a:pPr>
              <a:defRPr/>
            </a:pPr>
            <a:fld id="{C138DA44-CEB8-476E-8DF1-C1971F27513E}" type="slidenum">
              <a:rPr lang="en-US" smtClean="0"/>
              <a:pPr>
                <a:defRPr/>
              </a:pPr>
              <a:t>7</a:t>
            </a:fld>
            <a:endParaRPr lang="en-US"/>
          </a:p>
        </p:txBody>
      </p:sp>
    </p:spTree>
    <p:extLst>
      <p:ext uri="{BB962C8B-B14F-4D97-AF65-F5344CB8AC3E}">
        <p14:creationId xmlns:p14="http://schemas.microsoft.com/office/powerpoint/2010/main" val="33315599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example of M. Hall and new to the field of maternal SUD.</a:t>
            </a:r>
          </a:p>
          <a:p>
            <a:r>
              <a:rPr lang="en-US" dirty="0"/>
              <a:t>ECHO- Extension for Community Health Care Outcomes</a:t>
            </a:r>
          </a:p>
        </p:txBody>
      </p:sp>
      <p:sp>
        <p:nvSpPr>
          <p:cNvPr id="4" name="Slide Number Placeholder 3"/>
          <p:cNvSpPr>
            <a:spLocks noGrp="1"/>
          </p:cNvSpPr>
          <p:nvPr>
            <p:ph type="sldNum" sz="quarter" idx="5"/>
          </p:nvPr>
        </p:nvSpPr>
        <p:spPr/>
        <p:txBody>
          <a:bodyPr/>
          <a:lstStyle/>
          <a:p>
            <a:pPr>
              <a:defRPr/>
            </a:pPr>
            <a:fld id="{C138DA44-CEB8-476E-8DF1-C1971F27513E}" type="slidenum">
              <a:rPr lang="en-US" smtClean="0"/>
              <a:pPr>
                <a:defRPr/>
              </a:pPr>
              <a:t>8</a:t>
            </a:fld>
            <a:endParaRPr lang="en-US"/>
          </a:p>
        </p:txBody>
      </p:sp>
    </p:spTree>
    <p:extLst>
      <p:ext uri="{BB962C8B-B14F-4D97-AF65-F5344CB8AC3E}">
        <p14:creationId xmlns:p14="http://schemas.microsoft.com/office/powerpoint/2010/main" val="34640833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SBIRT- Screening, Brief Intervention and Referral to Treatment- if you get a positive screen during the 5P’s, what is your next step?</a:t>
            </a:r>
          </a:p>
        </p:txBody>
      </p:sp>
      <p:sp>
        <p:nvSpPr>
          <p:cNvPr id="4" name="Slide Number Placeholder 3"/>
          <p:cNvSpPr>
            <a:spLocks noGrp="1"/>
          </p:cNvSpPr>
          <p:nvPr>
            <p:ph type="sldNum" sz="quarter" idx="5"/>
          </p:nvPr>
        </p:nvSpPr>
        <p:spPr/>
        <p:txBody>
          <a:bodyPr/>
          <a:lstStyle/>
          <a:p>
            <a:pPr>
              <a:defRPr/>
            </a:pPr>
            <a:fld id="{C138DA44-CEB8-476E-8DF1-C1971F27513E}" type="slidenum">
              <a:rPr lang="en-US" smtClean="0"/>
              <a:pPr>
                <a:defRPr/>
              </a:pPr>
              <a:t>9</a:t>
            </a:fld>
            <a:endParaRPr lang="en-US"/>
          </a:p>
        </p:txBody>
      </p:sp>
    </p:spTree>
    <p:extLst>
      <p:ext uri="{BB962C8B-B14F-4D97-AF65-F5344CB8AC3E}">
        <p14:creationId xmlns:p14="http://schemas.microsoft.com/office/powerpoint/2010/main" val="21214946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l">
              <a:defRPr>
                <a:solidFill>
                  <a:srgbClr val="002060"/>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685800" y="3886200"/>
            <a:ext cx="6400800" cy="1752600"/>
          </a:xfrm>
        </p:spPr>
        <p:txBody>
          <a:bodyPr/>
          <a:lstStyle>
            <a:lvl1pPr marL="0" indent="0" algn="l">
              <a:buNone/>
              <a:defRPr>
                <a:solidFill>
                  <a:srgbClr val="00206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40C89B19-8FAD-46A0-A47F-9EBF80426684}" type="datetimeFigureOut">
              <a:rPr lang="en-US"/>
              <a:pPr>
                <a:defRPr/>
              </a:pPr>
              <a:t>1/20/2022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50CBC23-4E06-434B-A193-17975974E49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C27BFAC-D702-4354-9C01-6BE83DBED5E1}" type="datetimeFigureOut">
              <a:rPr lang="en-US"/>
              <a:pPr>
                <a:defRPr/>
              </a:pPr>
              <a:t>1/20/2022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3F98A14-D0B2-4177-8EBC-1E9C7DE1B3F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278E922-EB0B-4477-BA91-70410BE41203}" type="datetimeFigureOut">
              <a:rPr lang="en-US"/>
              <a:pPr>
                <a:defRPr/>
              </a:pPr>
              <a:t>1/20/2022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5311C62-ED45-40A1-AF53-8AF19D44DB58}"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5614C55-EC5B-432E-9306-BE0EC39BEDF1}" type="datetimeFigureOut">
              <a:rPr lang="en-US" smtClean="0"/>
              <a:t>1/20/2022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4BBF9B-C6BF-47C8-A7FF-73C7BBD74BB4}" type="slidenum">
              <a:rPr lang="en-US" smtClean="0"/>
              <a:t>‹#›</a:t>
            </a:fld>
            <a:endParaRPr lang="en-US"/>
          </a:p>
        </p:txBody>
      </p:sp>
    </p:spTree>
    <p:extLst>
      <p:ext uri="{BB962C8B-B14F-4D97-AF65-F5344CB8AC3E}">
        <p14:creationId xmlns:p14="http://schemas.microsoft.com/office/powerpoint/2010/main" val="10086786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614C55-EC5B-432E-9306-BE0EC39BEDF1}" type="datetimeFigureOut">
              <a:rPr lang="en-US" smtClean="0"/>
              <a:t>1/20/2022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4BBF9B-C6BF-47C8-A7FF-73C7BBD74BB4}" type="slidenum">
              <a:rPr lang="en-US" smtClean="0"/>
              <a:t>‹#›</a:t>
            </a:fld>
            <a:endParaRPr lang="en-US"/>
          </a:p>
        </p:txBody>
      </p:sp>
    </p:spTree>
    <p:extLst>
      <p:ext uri="{BB962C8B-B14F-4D97-AF65-F5344CB8AC3E}">
        <p14:creationId xmlns:p14="http://schemas.microsoft.com/office/powerpoint/2010/main" val="7145135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5614C55-EC5B-432E-9306-BE0EC39BEDF1}" type="datetimeFigureOut">
              <a:rPr lang="en-US" smtClean="0"/>
              <a:t>1/20/2022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4BBF9B-C6BF-47C8-A7FF-73C7BBD74BB4}" type="slidenum">
              <a:rPr lang="en-US" smtClean="0"/>
              <a:t>‹#›</a:t>
            </a:fld>
            <a:endParaRPr lang="en-US"/>
          </a:p>
        </p:txBody>
      </p:sp>
    </p:spTree>
    <p:extLst>
      <p:ext uri="{BB962C8B-B14F-4D97-AF65-F5344CB8AC3E}">
        <p14:creationId xmlns:p14="http://schemas.microsoft.com/office/powerpoint/2010/main" val="35287579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5614C55-EC5B-432E-9306-BE0EC39BEDF1}" type="datetimeFigureOut">
              <a:rPr lang="en-US" smtClean="0"/>
              <a:t>1/20/2022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4BBF9B-C6BF-47C8-A7FF-73C7BBD74BB4}" type="slidenum">
              <a:rPr lang="en-US" smtClean="0"/>
              <a:t>‹#›</a:t>
            </a:fld>
            <a:endParaRPr lang="en-US"/>
          </a:p>
        </p:txBody>
      </p:sp>
    </p:spTree>
    <p:extLst>
      <p:ext uri="{BB962C8B-B14F-4D97-AF65-F5344CB8AC3E}">
        <p14:creationId xmlns:p14="http://schemas.microsoft.com/office/powerpoint/2010/main" val="20084470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5614C55-EC5B-432E-9306-BE0EC39BEDF1}" type="datetimeFigureOut">
              <a:rPr lang="en-US" smtClean="0"/>
              <a:t>1/20/2022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4BBF9B-C6BF-47C8-A7FF-73C7BBD74BB4}" type="slidenum">
              <a:rPr lang="en-US" smtClean="0"/>
              <a:t>‹#›</a:t>
            </a:fld>
            <a:endParaRPr lang="en-US"/>
          </a:p>
        </p:txBody>
      </p:sp>
    </p:spTree>
    <p:extLst>
      <p:ext uri="{BB962C8B-B14F-4D97-AF65-F5344CB8AC3E}">
        <p14:creationId xmlns:p14="http://schemas.microsoft.com/office/powerpoint/2010/main" val="1591774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5614C55-EC5B-432E-9306-BE0EC39BEDF1}" type="datetimeFigureOut">
              <a:rPr lang="en-US" smtClean="0"/>
              <a:t>1/20/2022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4BBF9B-C6BF-47C8-A7FF-73C7BBD74BB4}" type="slidenum">
              <a:rPr lang="en-US" smtClean="0"/>
              <a:t>‹#›</a:t>
            </a:fld>
            <a:endParaRPr lang="en-US"/>
          </a:p>
        </p:txBody>
      </p:sp>
    </p:spTree>
    <p:extLst>
      <p:ext uri="{BB962C8B-B14F-4D97-AF65-F5344CB8AC3E}">
        <p14:creationId xmlns:p14="http://schemas.microsoft.com/office/powerpoint/2010/main" val="7723660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614C55-EC5B-432E-9306-BE0EC39BEDF1}" type="datetimeFigureOut">
              <a:rPr lang="en-US" smtClean="0"/>
              <a:t>1/20/2022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4BBF9B-C6BF-47C8-A7FF-73C7BBD74BB4}" type="slidenum">
              <a:rPr lang="en-US" smtClean="0"/>
              <a:t>‹#›</a:t>
            </a:fld>
            <a:endParaRPr lang="en-US"/>
          </a:p>
        </p:txBody>
      </p:sp>
    </p:spTree>
    <p:extLst>
      <p:ext uri="{BB962C8B-B14F-4D97-AF65-F5344CB8AC3E}">
        <p14:creationId xmlns:p14="http://schemas.microsoft.com/office/powerpoint/2010/main" val="27845711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5614C55-EC5B-432E-9306-BE0EC39BEDF1}" type="datetimeFigureOut">
              <a:rPr lang="en-US" smtClean="0"/>
              <a:t>1/20/2022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4BBF9B-C6BF-47C8-A7FF-73C7BBD74BB4}" type="slidenum">
              <a:rPr lang="en-US" smtClean="0"/>
              <a:t>‹#›</a:t>
            </a:fld>
            <a:endParaRPr lang="en-US"/>
          </a:p>
        </p:txBody>
      </p:sp>
    </p:spTree>
    <p:extLst>
      <p:ext uri="{BB962C8B-B14F-4D97-AF65-F5344CB8AC3E}">
        <p14:creationId xmlns:p14="http://schemas.microsoft.com/office/powerpoint/2010/main" val="2571434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F2643AD-17D3-450A-96B9-80B4EA417D0A}" type="datetimeFigureOut">
              <a:rPr lang="en-US"/>
              <a:pPr>
                <a:defRPr/>
              </a:pPr>
              <a:t>1/20/2022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2CC4132-7DF0-49DE-B1DA-17581CFE2765}"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5614C55-EC5B-432E-9306-BE0EC39BEDF1}" type="datetimeFigureOut">
              <a:rPr lang="en-US" smtClean="0"/>
              <a:t>1/20/2022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4BBF9B-C6BF-47C8-A7FF-73C7BBD74BB4}" type="slidenum">
              <a:rPr lang="en-US" smtClean="0"/>
              <a:t>‹#›</a:t>
            </a:fld>
            <a:endParaRPr lang="en-US"/>
          </a:p>
        </p:txBody>
      </p:sp>
    </p:spTree>
    <p:extLst>
      <p:ext uri="{BB962C8B-B14F-4D97-AF65-F5344CB8AC3E}">
        <p14:creationId xmlns:p14="http://schemas.microsoft.com/office/powerpoint/2010/main" val="26251414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614C55-EC5B-432E-9306-BE0EC39BEDF1}" type="datetimeFigureOut">
              <a:rPr lang="en-US" smtClean="0"/>
              <a:t>1/20/2022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4BBF9B-C6BF-47C8-A7FF-73C7BBD74BB4}" type="slidenum">
              <a:rPr lang="en-US" smtClean="0"/>
              <a:t>‹#›</a:t>
            </a:fld>
            <a:endParaRPr lang="en-US"/>
          </a:p>
        </p:txBody>
      </p:sp>
    </p:spTree>
    <p:extLst>
      <p:ext uri="{BB962C8B-B14F-4D97-AF65-F5344CB8AC3E}">
        <p14:creationId xmlns:p14="http://schemas.microsoft.com/office/powerpoint/2010/main" val="39581979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614C55-EC5B-432E-9306-BE0EC39BEDF1}" type="datetimeFigureOut">
              <a:rPr lang="en-US" smtClean="0"/>
              <a:t>1/20/2022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4BBF9B-C6BF-47C8-A7FF-73C7BBD74BB4}" type="slidenum">
              <a:rPr lang="en-US" smtClean="0"/>
              <a:t>‹#›</a:t>
            </a:fld>
            <a:endParaRPr lang="en-US"/>
          </a:p>
        </p:txBody>
      </p:sp>
    </p:spTree>
    <p:extLst>
      <p:ext uri="{BB962C8B-B14F-4D97-AF65-F5344CB8AC3E}">
        <p14:creationId xmlns:p14="http://schemas.microsoft.com/office/powerpoint/2010/main" val="9489715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5614C55-EC5B-432E-9306-BE0EC39BEDF1}" type="datetimeFigureOut">
              <a:rPr lang="en-US" smtClean="0"/>
              <a:t>1/20/2022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4BBF9B-C6BF-47C8-A7FF-73C7BBD74BB4}" type="slidenum">
              <a:rPr lang="en-US" smtClean="0"/>
              <a:t>‹#›</a:t>
            </a:fld>
            <a:endParaRPr lang="en-US"/>
          </a:p>
        </p:txBody>
      </p:sp>
    </p:spTree>
    <p:extLst>
      <p:ext uri="{BB962C8B-B14F-4D97-AF65-F5344CB8AC3E}">
        <p14:creationId xmlns:p14="http://schemas.microsoft.com/office/powerpoint/2010/main" val="10479659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2"/>
            <a:ext cx="7848600" cy="1927225"/>
          </a:xfrm>
        </p:spPr>
        <p:txBody>
          <a:bodyPr anchor="b">
            <a:noAutofit/>
          </a:bodyPr>
          <a:lstStyle>
            <a:lvl1pPr>
              <a:defRPr sz="405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4F0E2B1-D724-45BE-8919-DB2C326B01BD}" type="datetimeFigureOut">
              <a:rPr lang="en-US" smtClean="0"/>
              <a:pPr/>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fld id="{21BDC99E-17DD-45D4-A619-6F66C7658D09}" type="slidenum">
              <a:rPr lang="en-US" smtClean="0">
                <a:solidFill>
                  <a:prstClr val="black"/>
                </a:solidFill>
              </a:rPr>
              <a:pPr/>
              <a:t>‹#›</a:t>
            </a:fld>
            <a:endParaRPr lang="en-US" dirty="0">
              <a:solidFill>
                <a:prstClr val="black"/>
              </a:solidFill>
            </a:endParaRPr>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7333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4F0E2B1-D724-45BE-8919-DB2C326B01BD}" type="datetimeFigureOut">
              <a:rPr lang="en-US" smtClean="0"/>
              <a:pPr/>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fld id="{21BDC99E-17DD-45D4-A619-6F66C7658D0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2952227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1"/>
            <a:ext cx="7772400" cy="2200275"/>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6"/>
            <a:ext cx="7772400" cy="1500187"/>
          </a:xfrm>
        </p:spPr>
        <p:txBody>
          <a:bodyPr anchor="t">
            <a:normAutofit/>
          </a:bodyPr>
          <a:lstStyle>
            <a:lvl1pPr marL="0" indent="0">
              <a:buNone/>
              <a:defRPr sz="1800">
                <a:solidFill>
                  <a:schemeClr val="tx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F0E2B1-D724-45BE-8919-DB2C326B01BD}" type="datetimeFigureOut">
              <a:rPr lang="en-US" smtClean="0"/>
              <a:pPr/>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fld id="{21BDC99E-17DD-45D4-A619-6F66C7658D09}" type="slidenum">
              <a:rPr lang="en-US" smtClean="0">
                <a:solidFill>
                  <a:prstClr val="black"/>
                </a:solidFill>
              </a:rPr>
              <a:pPr/>
              <a:t>‹#›</a:t>
            </a:fld>
            <a:endParaRPr lang="en-US" dirty="0">
              <a:solidFill>
                <a:prstClr val="black"/>
              </a:solidFill>
            </a:endParaRPr>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152511"/>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4F0E2B1-D724-45BE-8919-DB2C326B01BD}" type="datetimeFigureOut">
              <a:rPr lang="en-US" smtClean="0"/>
              <a:pPr/>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7620000" y="18288"/>
            <a:ext cx="1066800" cy="329184"/>
          </a:xfrm>
          <a:prstGeom prst="rect">
            <a:avLst/>
          </a:prstGeom>
        </p:spPr>
        <p:txBody>
          <a:bodyPr/>
          <a:lstStyle/>
          <a:p>
            <a:fld id="{21BDC99E-17DD-45D4-A619-6F66C7658D0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1498292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1500" b="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1500" b="0" kern="1200" dirty="0" smtClean="0">
                <a:solidFill>
                  <a:schemeClr val="tx2"/>
                </a:solidFill>
                <a:latin typeface="+mn-lt"/>
                <a:ea typeface="+mn-ea"/>
                <a:cs typeface="+mn-cs"/>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4F0E2B1-D724-45BE-8919-DB2C326B01BD}" type="datetimeFigureOut">
              <a:rPr lang="en-US" smtClean="0"/>
              <a:pPr/>
              <a:t>1/20/2022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7620000" y="18288"/>
            <a:ext cx="1066800" cy="329184"/>
          </a:xfrm>
          <a:prstGeom prst="rect">
            <a:avLst/>
          </a:prstGeom>
        </p:spPr>
        <p:txBody>
          <a:bodyPr/>
          <a:lstStyle/>
          <a:p>
            <a:fld id="{21BDC99E-17DD-45D4-A619-6F66C7658D09}" type="slidenum">
              <a:rPr lang="en-US" smtClean="0">
                <a:solidFill>
                  <a:prstClr val="black"/>
                </a:solidFill>
              </a:rPr>
              <a:pPr/>
              <a:t>‹#›</a:t>
            </a:fld>
            <a:endParaRPr lang="en-US" dirty="0">
              <a:solidFill>
                <a:prstClr val="black"/>
              </a:solidFill>
            </a:endParaRPr>
          </a:p>
        </p:txBody>
      </p:sp>
      <p:cxnSp>
        <p:nvCxnSpPr>
          <p:cNvPr id="11" name="Straight Connector 10"/>
          <p:cNvCxnSpPr/>
          <p:nvPr/>
        </p:nvCxnSpPr>
        <p:spPr>
          <a:xfrm rot="5400000">
            <a:off x="2217817" y="4045824"/>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00030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4F0E2B1-D724-45BE-8919-DB2C326B01BD}" type="datetimeFigureOut">
              <a:rPr lang="en-US" smtClean="0"/>
              <a:pPr/>
              <a:t>1/20/2022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7620000" y="18288"/>
            <a:ext cx="1066800" cy="329184"/>
          </a:xfrm>
          <a:prstGeom prst="rect">
            <a:avLst/>
          </a:prstGeom>
        </p:spPr>
        <p:txBody>
          <a:bodyPr/>
          <a:lstStyle/>
          <a:p>
            <a:fld id="{21BDC99E-17DD-45D4-A619-6F66C7658D0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092844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FED60F5A-CEC5-401C-B951-CBF2AE44F92C}" type="datetimeFigureOut">
              <a:rPr lang="en-US"/>
              <a:pPr>
                <a:defRPr/>
              </a:pPr>
              <a:t>1/20/2022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D2B9121-F87D-49EA-B10C-1206D9475454}"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F0E2B1-D724-45BE-8919-DB2C326B01BD}" type="datetimeFigureOut">
              <a:rPr lang="en-US" smtClean="0"/>
              <a:pPr/>
              <a:t>1/20/2022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7620000" y="18288"/>
            <a:ext cx="1066800" cy="329184"/>
          </a:xfrm>
          <a:prstGeom prst="rect">
            <a:avLst/>
          </a:prstGeom>
        </p:spPr>
        <p:txBody>
          <a:bodyPr/>
          <a:lstStyle/>
          <a:p>
            <a:fld id="{21BDC99E-17DD-45D4-A619-6F66C7658D0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4941351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18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4"/>
            <a:ext cx="2139696" cy="424361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F4F0E2B1-D724-45BE-8919-DB2C326B01BD}" type="datetimeFigureOut">
              <a:rPr lang="en-US" smtClean="0"/>
              <a:pPr/>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7620000" y="18288"/>
            <a:ext cx="1066800" cy="329184"/>
          </a:xfrm>
          <a:prstGeom prst="rect">
            <a:avLst/>
          </a:prstGeom>
        </p:spPr>
        <p:txBody>
          <a:bodyPr/>
          <a:lstStyle/>
          <a:p>
            <a:fld id="{21BDC99E-17DD-45D4-A619-6F66C7658D09}" type="slidenum">
              <a:rPr lang="en-US" smtClean="0">
                <a:solidFill>
                  <a:prstClr val="black"/>
                </a:solidFill>
              </a:rPr>
              <a:pPr/>
              <a:t>‹#›</a:t>
            </a:fld>
            <a:endParaRPr lang="en-US" dirty="0">
              <a:solidFill>
                <a:prstClr val="black"/>
              </a:solidFill>
            </a:endParaRPr>
          </a:p>
        </p:txBody>
      </p:sp>
      <p:cxnSp>
        <p:nvCxnSpPr>
          <p:cNvPr id="9" name="Straight Connector 8"/>
          <p:cNvCxnSpPr/>
          <p:nvPr/>
        </p:nvCxnSpPr>
        <p:spPr>
          <a:xfrm rot="5400000">
            <a:off x="-13116" y="3580207"/>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59191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792480"/>
            <a:ext cx="2142680" cy="1264920"/>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Drag picture to placeholder or click icon to add</a:t>
            </a:r>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F4F0E2B1-D724-45BE-8919-DB2C326B01BD}" type="datetimeFigureOut">
              <a:rPr lang="en-US" smtClean="0"/>
              <a:pPr/>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7620000" y="18288"/>
            <a:ext cx="1066800" cy="329184"/>
          </a:xfrm>
          <a:prstGeom prst="rect">
            <a:avLst/>
          </a:prstGeom>
        </p:spPr>
        <p:txBody>
          <a:bodyPr/>
          <a:lstStyle/>
          <a:p>
            <a:fld id="{21BDC99E-17DD-45D4-A619-6F66C7658D0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1219257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4F0E2B1-D724-45BE-8919-DB2C326B01BD}" type="datetimeFigureOut">
              <a:rPr lang="en-US" smtClean="0"/>
              <a:pPr/>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fld id="{21BDC99E-17DD-45D4-A619-6F66C7658D0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2482098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F0E2B1-D724-45BE-8919-DB2C326B01BD}" type="datetimeFigureOut">
              <a:rPr lang="en-US" smtClean="0"/>
              <a:pPr/>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fld id="{21BDC99E-17DD-45D4-A619-6F66C7658D0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7863053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2"/>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p:txBody>
          <a:bodyPr/>
          <a:lstStyle>
            <a:lvl1pPr>
              <a:defRPr/>
            </a:lvl1pPr>
          </a:lstStyle>
          <a:p>
            <a:pPr>
              <a:defRPr/>
            </a:pPr>
            <a:endParaRPr lang="en-US" altLang="en-US" dirty="0"/>
          </a:p>
        </p:txBody>
      </p:sp>
      <p:sp>
        <p:nvSpPr>
          <p:cNvPr id="7" name="Slide Number Placeholder 6"/>
          <p:cNvSpPr>
            <a:spLocks noGrp="1" noChangeArrowheads="1"/>
          </p:cNvSpPr>
          <p:nvPr>
            <p:ph type="sldNum" sz="quarter" idx="12"/>
          </p:nvPr>
        </p:nvSpPr>
        <p:spPr>
          <a:xfrm>
            <a:off x="6553200" y="6356352"/>
            <a:ext cx="2133600" cy="365125"/>
          </a:xfrm>
          <a:prstGeom prst="rect">
            <a:avLst/>
          </a:prstGeom>
        </p:spPr>
        <p:txBody>
          <a:bodyPr/>
          <a:lstStyle>
            <a:lvl1pPr>
              <a:defRPr/>
            </a:lvl1pPr>
          </a:lstStyle>
          <a:p>
            <a:pPr>
              <a:defRPr/>
            </a:pPr>
            <a:fld id="{6A806675-C8A1-4B19-99B4-DE74CD13A4E2}" type="slidenum">
              <a:rPr lang="en-US" altLang="en-US">
                <a:solidFill>
                  <a:prstClr val="black"/>
                </a:solidFill>
              </a:rPr>
              <a:pPr>
                <a:defRPr/>
              </a:pPr>
              <a:t>‹#›</a:t>
            </a:fld>
            <a:endParaRPr lang="en-US" altLang="en-US" dirty="0">
              <a:solidFill>
                <a:prstClr val="black"/>
              </a:solidFill>
            </a:endParaRPr>
          </a:p>
        </p:txBody>
      </p:sp>
    </p:spTree>
    <p:extLst>
      <p:ext uri="{BB962C8B-B14F-4D97-AF65-F5344CB8AC3E}">
        <p14:creationId xmlns:p14="http://schemas.microsoft.com/office/powerpoint/2010/main" val="64793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EB93F8CB-906F-4EBF-A055-FB23760E68F4}" type="datetimeFigureOut">
              <a:rPr lang="en-US"/>
              <a:pPr>
                <a:defRPr/>
              </a:pPr>
              <a:t>1/20/2022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F6A3EAC-BC1A-4596-8C3C-23DC241B418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3EABEDB1-5413-4CC5-87A3-CD3ED0F41817}" type="datetimeFigureOut">
              <a:rPr lang="en-US"/>
              <a:pPr>
                <a:defRPr/>
              </a:pPr>
              <a:t>1/20/2022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8B8878B-4EA8-4EE7-84F6-8E5A8872D63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4AC8828B-EB28-4D6A-8260-832802D854B1}" type="datetimeFigureOut">
              <a:rPr lang="en-US"/>
              <a:pPr>
                <a:defRPr/>
              </a:pPr>
              <a:t>1/20/2022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288CC02-21A3-4E1F-8F54-801D4EA2B06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519A308-E93F-4624-BD55-78D318CEB00B}" type="datetimeFigureOut">
              <a:rPr lang="en-US"/>
              <a:pPr>
                <a:defRPr/>
              </a:pPr>
              <a:t>1/20/2022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6ED1800-A450-42CF-9D57-76463A31752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D71D55F-5CB9-4953-B673-9EF01F532176}" type="datetimeFigureOut">
              <a:rPr lang="en-US"/>
              <a:pPr>
                <a:defRPr/>
              </a:pPr>
              <a:t>1/20/2022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91AEAB9-A7C6-42B2-9BE0-E0D4EFAC7EB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4541966-3806-4A8B-8392-19DE5D6119C3}" type="datetimeFigureOut">
              <a:rPr lang="en-US"/>
              <a:pPr>
                <a:defRPr/>
              </a:pPr>
              <a:t>1/20/2022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D9E52E4-44D4-4F10-8BA4-A7B075EE378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4.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2986E563-DC48-4843-A486-3A8760750C81}" type="datetimeFigureOut">
              <a:rPr lang="en-US"/>
              <a:pPr>
                <a:defRPr/>
              </a:pPr>
              <a:t>1/20/2022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D8F011CB-2C40-45E3-B78A-322796FA7EA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l" rtl="0" eaLnBrk="0" fontAlgn="base" hangingPunct="0">
        <a:spcBef>
          <a:spcPct val="0"/>
        </a:spcBef>
        <a:spcAft>
          <a:spcPct val="0"/>
        </a:spcAft>
        <a:defRPr sz="3600" b="1" kern="1200">
          <a:solidFill>
            <a:srgbClr val="002060"/>
          </a:solidFill>
          <a:latin typeface="+mj-lt"/>
          <a:ea typeface="+mj-ea"/>
          <a:cs typeface="+mj-cs"/>
        </a:defRPr>
      </a:lvl1pPr>
      <a:lvl2pPr algn="l" rtl="0" eaLnBrk="0" fontAlgn="base" hangingPunct="0">
        <a:spcBef>
          <a:spcPct val="0"/>
        </a:spcBef>
        <a:spcAft>
          <a:spcPct val="0"/>
        </a:spcAft>
        <a:defRPr sz="3600" b="1">
          <a:solidFill>
            <a:srgbClr val="002060"/>
          </a:solidFill>
          <a:latin typeface="Arial" charset="0"/>
        </a:defRPr>
      </a:lvl2pPr>
      <a:lvl3pPr algn="l" rtl="0" eaLnBrk="0" fontAlgn="base" hangingPunct="0">
        <a:spcBef>
          <a:spcPct val="0"/>
        </a:spcBef>
        <a:spcAft>
          <a:spcPct val="0"/>
        </a:spcAft>
        <a:defRPr sz="3600" b="1">
          <a:solidFill>
            <a:srgbClr val="002060"/>
          </a:solidFill>
          <a:latin typeface="Arial" charset="0"/>
        </a:defRPr>
      </a:lvl3pPr>
      <a:lvl4pPr algn="l" rtl="0" eaLnBrk="0" fontAlgn="base" hangingPunct="0">
        <a:spcBef>
          <a:spcPct val="0"/>
        </a:spcBef>
        <a:spcAft>
          <a:spcPct val="0"/>
        </a:spcAft>
        <a:defRPr sz="3600" b="1">
          <a:solidFill>
            <a:srgbClr val="002060"/>
          </a:solidFill>
          <a:latin typeface="Arial" charset="0"/>
        </a:defRPr>
      </a:lvl4pPr>
      <a:lvl5pPr algn="l" rtl="0" eaLnBrk="0" fontAlgn="base" hangingPunct="0">
        <a:spcBef>
          <a:spcPct val="0"/>
        </a:spcBef>
        <a:spcAft>
          <a:spcPct val="0"/>
        </a:spcAft>
        <a:defRPr sz="3600" b="1">
          <a:solidFill>
            <a:srgbClr val="002060"/>
          </a:solidFill>
          <a:latin typeface="Arial" charset="0"/>
        </a:defRPr>
      </a:lvl5pPr>
      <a:lvl6pPr marL="457200" algn="l" rtl="0" fontAlgn="base">
        <a:spcBef>
          <a:spcPct val="0"/>
        </a:spcBef>
        <a:spcAft>
          <a:spcPct val="0"/>
        </a:spcAft>
        <a:defRPr sz="3600" b="1">
          <a:solidFill>
            <a:srgbClr val="002060"/>
          </a:solidFill>
          <a:latin typeface="Arial" charset="0"/>
        </a:defRPr>
      </a:lvl6pPr>
      <a:lvl7pPr marL="914400" algn="l" rtl="0" fontAlgn="base">
        <a:spcBef>
          <a:spcPct val="0"/>
        </a:spcBef>
        <a:spcAft>
          <a:spcPct val="0"/>
        </a:spcAft>
        <a:defRPr sz="3600" b="1">
          <a:solidFill>
            <a:srgbClr val="002060"/>
          </a:solidFill>
          <a:latin typeface="Arial" charset="0"/>
        </a:defRPr>
      </a:lvl7pPr>
      <a:lvl8pPr marL="1371600" algn="l" rtl="0" fontAlgn="base">
        <a:spcBef>
          <a:spcPct val="0"/>
        </a:spcBef>
        <a:spcAft>
          <a:spcPct val="0"/>
        </a:spcAft>
        <a:defRPr sz="3600" b="1">
          <a:solidFill>
            <a:srgbClr val="002060"/>
          </a:solidFill>
          <a:latin typeface="Arial" charset="0"/>
        </a:defRPr>
      </a:lvl8pPr>
      <a:lvl9pPr marL="1828800" algn="l" rtl="0" fontAlgn="base">
        <a:spcBef>
          <a:spcPct val="0"/>
        </a:spcBef>
        <a:spcAft>
          <a:spcPct val="0"/>
        </a:spcAft>
        <a:defRPr sz="3600" b="1">
          <a:solidFill>
            <a:srgbClr val="002060"/>
          </a:solidFill>
          <a:latin typeface="Arial" charset="0"/>
        </a:defRPr>
      </a:lvl9pPr>
    </p:titleStyle>
    <p:bodyStyle>
      <a:lvl1pPr marL="342900" indent="-342900" algn="l" rtl="0" eaLnBrk="0" fontAlgn="base" hangingPunct="0">
        <a:spcBef>
          <a:spcPct val="20000"/>
        </a:spcBef>
        <a:spcAft>
          <a:spcPct val="0"/>
        </a:spcAft>
        <a:buFont typeface="Arial" charset="0"/>
        <a:buChar char="•"/>
        <a:defRPr sz="2800" kern="1200">
          <a:solidFill>
            <a:srgbClr val="002060"/>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400" kern="1200">
          <a:solidFill>
            <a:srgbClr val="002060"/>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000" kern="1200">
          <a:solidFill>
            <a:srgbClr val="002060"/>
          </a:solidFill>
          <a:latin typeface="+mn-lt"/>
          <a:ea typeface="+mn-ea"/>
          <a:cs typeface="+mn-cs"/>
        </a:defRPr>
      </a:lvl3pPr>
      <a:lvl4pPr marL="1600200" indent="-228600" algn="l" rtl="0" eaLnBrk="0" fontAlgn="base" hangingPunct="0">
        <a:spcBef>
          <a:spcPct val="20000"/>
        </a:spcBef>
        <a:spcAft>
          <a:spcPct val="0"/>
        </a:spcAft>
        <a:buFont typeface="Arial" charset="0"/>
        <a:buChar char="•"/>
        <a:defRPr kern="1200">
          <a:solidFill>
            <a:srgbClr val="002060"/>
          </a:solidFill>
          <a:latin typeface="+mn-lt"/>
          <a:ea typeface="+mn-ea"/>
          <a:cs typeface="+mn-cs"/>
        </a:defRPr>
      </a:lvl4pPr>
      <a:lvl5pPr marL="2057400" indent="-228600" algn="l" rtl="0" eaLnBrk="0" fontAlgn="base" hangingPunct="0">
        <a:spcBef>
          <a:spcPct val="20000"/>
        </a:spcBef>
        <a:spcAft>
          <a:spcPct val="0"/>
        </a:spcAft>
        <a:buFont typeface="Arial" charset="0"/>
        <a:buChar char="•"/>
        <a:defRPr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lum/>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614C55-EC5B-432E-9306-BE0EC39BEDF1}" type="datetimeFigureOut">
              <a:rPr lang="en-US" smtClean="0"/>
              <a:t>1/20/2022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4BBF9B-C6BF-47C8-A7FF-73C7BBD74BB4}" type="slidenum">
              <a:rPr lang="en-US" smtClean="0"/>
              <a:t>‹#›</a:t>
            </a:fld>
            <a:endParaRPr lang="en-US"/>
          </a:p>
        </p:txBody>
      </p:sp>
    </p:spTree>
    <p:extLst>
      <p:ext uri="{BB962C8B-B14F-4D97-AF65-F5344CB8AC3E}">
        <p14:creationId xmlns:p14="http://schemas.microsoft.com/office/powerpoint/2010/main" val="132056579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2" name="Title Placeholder 1"/>
          <p:cNvSpPr>
            <a:spLocks noGrp="1"/>
          </p:cNvSpPr>
          <p:nvPr>
            <p:ph type="title"/>
          </p:nvPr>
        </p:nvSpPr>
        <p:spPr>
          <a:xfrm>
            <a:off x="457200" y="457200"/>
            <a:ext cx="8229600" cy="9906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7678746" cy="365760"/>
          </a:xfrm>
          <a:prstGeom prst="rect">
            <a:avLst/>
          </a:prstGeom>
          <a:solidFill>
            <a:srgbClr val="14A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900">
                <a:solidFill>
                  <a:srgbClr val="FFFFFF"/>
                </a:solidFill>
              </a:defRPr>
            </a:lvl1pPr>
          </a:lstStyle>
          <a:p>
            <a:fld id="{F4F0E2B1-D724-45BE-8919-DB2C326B01BD}" type="datetimeFigureOut">
              <a:rPr lang="en-US" smtClean="0"/>
              <a:pPr/>
              <a:t>1/20/2022</a:t>
            </a:fld>
            <a:endParaRPr lang="en-US" dirty="0"/>
          </a:p>
        </p:txBody>
      </p:sp>
      <p:sp>
        <p:nvSpPr>
          <p:cNvPr id="5" name="Footer Placeholder 4"/>
          <p:cNvSpPr>
            <a:spLocks noGrp="1"/>
          </p:cNvSpPr>
          <p:nvPr>
            <p:ph type="ftr" sz="quarter" idx="3"/>
          </p:nvPr>
        </p:nvSpPr>
        <p:spPr>
          <a:xfrm>
            <a:off x="3429000" y="18288"/>
            <a:ext cx="4249746" cy="329184"/>
          </a:xfrm>
          <a:prstGeom prst="rect">
            <a:avLst/>
          </a:prstGeom>
        </p:spPr>
        <p:txBody>
          <a:bodyPr vert="horz" lIns="91440" tIns="45720" rIns="91440" bIns="45720" rtlCol="0" anchor="ctr"/>
          <a:lstStyle>
            <a:lvl1pPr algn="ctr">
              <a:defRPr sz="900">
                <a:solidFill>
                  <a:srgbClr val="FFFFFF"/>
                </a:solidFill>
              </a:defRPr>
            </a:lvl1pPr>
          </a:lstStyle>
          <a:p>
            <a:endParaRPr lang="en-US" dirty="0"/>
          </a:p>
        </p:txBody>
      </p:sp>
      <p:sp>
        <p:nvSpPr>
          <p:cNvPr id="9" name="Rectangle 8"/>
          <p:cNvSpPr/>
          <p:nvPr/>
        </p:nvSpPr>
        <p:spPr>
          <a:xfrm>
            <a:off x="8760402" y="0"/>
            <a:ext cx="395250" cy="365760"/>
          </a:xfrm>
          <a:prstGeom prst="rect">
            <a:avLst/>
          </a:prstGeom>
          <a:solidFill>
            <a:srgbClr val="E894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11" name="Rectangle 10"/>
          <p:cNvSpPr/>
          <p:nvPr/>
        </p:nvSpPr>
        <p:spPr>
          <a:xfrm>
            <a:off x="8268100" y="0"/>
            <a:ext cx="395250" cy="365760"/>
          </a:xfrm>
          <a:prstGeom prst="rect">
            <a:avLst/>
          </a:prstGeom>
          <a:solidFill>
            <a:srgbClr val="7300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12" name="Rectangle 11"/>
          <p:cNvSpPr/>
          <p:nvPr/>
        </p:nvSpPr>
        <p:spPr>
          <a:xfrm>
            <a:off x="7775798" y="15"/>
            <a:ext cx="395250" cy="365760"/>
          </a:xfrm>
          <a:prstGeom prst="rect">
            <a:avLst/>
          </a:prstGeom>
          <a:solidFill>
            <a:srgbClr val="608E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pic>
        <p:nvPicPr>
          <p:cNvPr id="13" name="Picture 12"/>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8260563" y="5410200"/>
            <a:ext cx="803427" cy="1347216"/>
          </a:xfrm>
          <a:prstGeom prst="rect">
            <a:avLst/>
          </a:prstGeom>
        </p:spPr>
      </p:pic>
    </p:spTree>
    <p:extLst>
      <p:ext uri="{BB962C8B-B14F-4D97-AF65-F5344CB8AC3E}">
        <p14:creationId xmlns:p14="http://schemas.microsoft.com/office/powerpoint/2010/main" val="1308154866"/>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xStyles>
    <p:titleStyle>
      <a:lvl1pPr algn="l" defTabSz="685800" rtl="0" eaLnBrk="1" latinLnBrk="0" hangingPunct="1">
        <a:spcBef>
          <a:spcPct val="0"/>
        </a:spcBef>
        <a:buNone/>
        <a:defRPr sz="3000" kern="1200" spc="-75" baseline="0">
          <a:solidFill>
            <a:schemeClr val="tx2"/>
          </a:solidFill>
          <a:latin typeface="+mj-lt"/>
          <a:ea typeface="+mj-ea"/>
          <a:cs typeface="+mj-cs"/>
        </a:defRPr>
      </a:lvl1pPr>
    </p:titleStyle>
    <p:bodyStyle>
      <a:lvl1pPr marL="137160" indent="-137160" algn="l" defTabSz="685800" rtl="0" eaLnBrk="1" latinLnBrk="0" hangingPunct="1">
        <a:spcBef>
          <a:spcPct val="20000"/>
        </a:spcBef>
        <a:buClr>
          <a:schemeClr val="accent1"/>
        </a:buClr>
        <a:buSzPct val="85000"/>
        <a:buFont typeface="Arial" pitchFamily="34" charset="0"/>
        <a:buChar char="•"/>
        <a:defRPr sz="1800" kern="1200">
          <a:solidFill>
            <a:schemeClr val="tx1"/>
          </a:solidFill>
          <a:latin typeface="+mn-lt"/>
          <a:ea typeface="+mn-ea"/>
          <a:cs typeface="+mn-cs"/>
        </a:defRPr>
      </a:lvl1pPr>
      <a:lvl2pPr marL="342900" indent="-137160" algn="l" defTabSz="685800" rtl="0" eaLnBrk="1" latinLnBrk="0" hangingPunct="1">
        <a:spcBef>
          <a:spcPct val="20000"/>
        </a:spcBef>
        <a:buClr>
          <a:schemeClr val="accent1"/>
        </a:buClr>
        <a:buSzPct val="85000"/>
        <a:buFont typeface="Arial" pitchFamily="34" charset="0"/>
        <a:buChar char="•"/>
        <a:defRPr sz="1500" kern="1200">
          <a:solidFill>
            <a:schemeClr val="tx1"/>
          </a:solidFill>
          <a:latin typeface="+mn-lt"/>
          <a:ea typeface="+mn-ea"/>
          <a:cs typeface="+mn-cs"/>
        </a:defRPr>
      </a:lvl2pPr>
      <a:lvl3pPr marL="548640" indent="-137160" algn="l" defTabSz="685800" rtl="0" eaLnBrk="1" latinLnBrk="0" hangingPunct="1">
        <a:spcBef>
          <a:spcPct val="20000"/>
        </a:spcBef>
        <a:buClr>
          <a:schemeClr val="accent1"/>
        </a:buClr>
        <a:buSzPct val="90000"/>
        <a:buFont typeface="Arial" pitchFamily="34" charset="0"/>
        <a:buChar char="•"/>
        <a:defRPr sz="1350" kern="1200">
          <a:solidFill>
            <a:schemeClr val="tx1"/>
          </a:solidFill>
          <a:latin typeface="+mn-lt"/>
          <a:ea typeface="+mn-ea"/>
          <a:cs typeface="+mn-cs"/>
        </a:defRPr>
      </a:lvl3pPr>
      <a:lvl4pPr marL="754380" indent="-137160" algn="l" defTabSz="685800" rtl="0" eaLnBrk="1" latinLnBrk="0" hangingPunct="1">
        <a:spcBef>
          <a:spcPct val="20000"/>
        </a:spcBef>
        <a:buClr>
          <a:schemeClr val="accent1"/>
        </a:buClr>
        <a:buFont typeface="Arial" pitchFamily="34" charset="0"/>
        <a:buChar char="•"/>
        <a:defRPr sz="1200" kern="1200">
          <a:solidFill>
            <a:schemeClr val="tx1"/>
          </a:solidFill>
          <a:latin typeface="+mn-lt"/>
          <a:ea typeface="+mn-ea"/>
          <a:cs typeface="+mn-cs"/>
        </a:defRPr>
      </a:lvl4pPr>
      <a:lvl5pPr marL="891540" indent="-102870" algn="l" defTabSz="685800" rtl="0" eaLnBrk="1" latinLnBrk="0" hangingPunct="1">
        <a:spcBef>
          <a:spcPct val="20000"/>
        </a:spcBef>
        <a:buClr>
          <a:schemeClr val="accent1"/>
        </a:buClr>
        <a:buSzPct val="100000"/>
        <a:buFont typeface="Arial" pitchFamily="34" charset="0"/>
        <a:buChar char="•"/>
        <a:defRPr sz="1050" kern="1200" baseline="0">
          <a:solidFill>
            <a:schemeClr val="tx1"/>
          </a:solidFill>
          <a:latin typeface="+mn-lt"/>
          <a:ea typeface="+mn-ea"/>
          <a:cs typeface="+mn-cs"/>
        </a:defRPr>
      </a:lvl5pPr>
      <a:lvl6pPr marL="102870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6pPr>
      <a:lvl7pPr marL="116586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7pPr>
      <a:lvl8pPr marL="130302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8pPr>
      <a:lvl9pPr marL="144018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5.xml"/><Relationship Id="rId5" Type="http://schemas.openxmlformats.org/officeDocument/2006/relationships/image" Target="../media/image11.jpe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71F67-48E8-4F3F-BDA6-5C5395D24E23}"/>
              </a:ext>
            </a:extLst>
          </p:cNvPr>
          <p:cNvSpPr>
            <a:spLocks noGrp="1"/>
          </p:cNvSpPr>
          <p:nvPr>
            <p:ph type="ctrTitle"/>
          </p:nvPr>
        </p:nvSpPr>
        <p:spPr>
          <a:xfrm>
            <a:off x="457200" y="762000"/>
            <a:ext cx="7772400" cy="1470025"/>
          </a:xfrm>
        </p:spPr>
        <p:txBody>
          <a:bodyPr/>
          <a:lstStyle/>
          <a:p>
            <a:pPr algn="ctr"/>
            <a:br>
              <a:rPr lang="en-US" dirty="0"/>
            </a:br>
            <a:r>
              <a:rPr lang="en-US" dirty="0"/>
              <a:t>Support for Pregnant and Postpartum Women </a:t>
            </a:r>
            <a:br>
              <a:rPr lang="en-US" dirty="0"/>
            </a:br>
            <a:r>
              <a:rPr lang="en-US" dirty="0"/>
              <a:t>with Substance Use Disorder</a:t>
            </a:r>
            <a:br>
              <a:rPr lang="en-US" dirty="0"/>
            </a:br>
            <a:br>
              <a:rPr lang="en-US" dirty="0"/>
            </a:br>
            <a:endParaRPr lang="en-US" dirty="0"/>
          </a:p>
        </p:txBody>
      </p:sp>
      <p:sp>
        <p:nvSpPr>
          <p:cNvPr id="3" name="Subtitle 2">
            <a:extLst>
              <a:ext uri="{FF2B5EF4-FFF2-40B4-BE49-F238E27FC236}">
                <a16:creationId xmlns:a16="http://schemas.microsoft.com/office/drawing/2014/main" id="{1A061CE5-DF55-43A0-A826-A1EEFE866552}"/>
              </a:ext>
            </a:extLst>
          </p:cNvPr>
          <p:cNvSpPr>
            <a:spLocks noGrp="1"/>
          </p:cNvSpPr>
          <p:nvPr>
            <p:ph type="subTitle" idx="1"/>
          </p:nvPr>
        </p:nvSpPr>
        <p:spPr>
          <a:xfrm>
            <a:off x="685800" y="3124200"/>
            <a:ext cx="6400800" cy="3352800"/>
          </a:xfrm>
        </p:spPr>
        <p:txBody>
          <a:bodyPr/>
          <a:lstStyle/>
          <a:p>
            <a:endParaRPr lang="en-US" dirty="0"/>
          </a:p>
          <a:p>
            <a:endParaRPr lang="en-US" sz="2400" dirty="0"/>
          </a:p>
          <a:p>
            <a:r>
              <a:rPr lang="en-US" sz="2400" dirty="0"/>
              <a:t>Cheryl Flanders, LADC II/OBAT LCHC</a:t>
            </a:r>
          </a:p>
          <a:p>
            <a:r>
              <a:rPr lang="en-US" sz="2400" dirty="0"/>
              <a:t>Coordinator SMSF LCHC</a:t>
            </a:r>
          </a:p>
          <a:p>
            <a:r>
              <a:rPr lang="en-US" sz="2400" dirty="0"/>
              <a:t>Kathy Mahoney, RN, MS, CARN</a:t>
            </a:r>
          </a:p>
          <a:p>
            <a:r>
              <a:rPr lang="en-US" sz="2400" dirty="0"/>
              <a:t>Women Health Navigator, LGH</a:t>
            </a:r>
          </a:p>
        </p:txBody>
      </p:sp>
    </p:spTree>
    <p:extLst>
      <p:ext uri="{BB962C8B-B14F-4D97-AF65-F5344CB8AC3E}">
        <p14:creationId xmlns:p14="http://schemas.microsoft.com/office/powerpoint/2010/main" val="33386839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2100" dirty="0">
                <a:solidFill>
                  <a:srgbClr val="002060"/>
                </a:solidFill>
                <a:cs typeface="Posterama"/>
              </a:rPr>
              <a:t>Supporting Moms Strengthening Families Program</a:t>
            </a:r>
            <a:endParaRPr lang="en-US" sz="2100" dirty="0"/>
          </a:p>
        </p:txBody>
      </p:sp>
      <p:sp>
        <p:nvSpPr>
          <p:cNvPr id="3" name="Subtitle 2"/>
          <p:cNvSpPr>
            <a:spLocks noGrp="1"/>
          </p:cNvSpPr>
          <p:nvPr>
            <p:ph type="subTitle" idx="1"/>
          </p:nvPr>
        </p:nvSpPr>
        <p:spPr>
          <a:xfrm>
            <a:off x="685800" y="3771900"/>
            <a:ext cx="6400800" cy="1314450"/>
          </a:xfrm>
        </p:spPr>
        <p:txBody>
          <a:bodyPr>
            <a:normAutofit fontScale="77500" lnSpcReduction="20000"/>
          </a:bodyPr>
          <a:lstStyle/>
          <a:p>
            <a:pPr algn="ctr"/>
            <a:r>
              <a:rPr lang="en-US" sz="2700" dirty="0"/>
              <a:t>Presented by:</a:t>
            </a:r>
          </a:p>
          <a:p>
            <a:pPr algn="ctr"/>
            <a:endParaRPr lang="en-US" sz="2700" dirty="0"/>
          </a:p>
          <a:p>
            <a:pPr algn="ctr"/>
            <a:r>
              <a:rPr lang="en-US" sz="2700" dirty="0"/>
              <a:t>Cheryl Flanders, Certified Recovery Coach, LADC II</a:t>
            </a:r>
          </a:p>
        </p:txBody>
      </p:sp>
    </p:spTree>
    <p:extLst>
      <p:ext uri="{BB962C8B-B14F-4D97-AF65-F5344CB8AC3E}">
        <p14:creationId xmlns:p14="http://schemas.microsoft.com/office/powerpoint/2010/main" val="27137842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9C217-D856-482E-B891-6D4C1719F3C2}"/>
              </a:ext>
            </a:extLst>
          </p:cNvPr>
          <p:cNvSpPr>
            <a:spLocks noGrp="1"/>
          </p:cNvSpPr>
          <p:nvPr>
            <p:ph type="title"/>
          </p:nvPr>
        </p:nvSpPr>
        <p:spPr/>
        <p:txBody>
          <a:bodyPr/>
          <a:lstStyle/>
          <a:p>
            <a:pPr algn="ctr"/>
            <a:r>
              <a:rPr lang="en-US" sz="1800" dirty="0">
                <a:solidFill>
                  <a:srgbClr val="002060"/>
                </a:solidFill>
                <a:cs typeface="Posterama"/>
              </a:rPr>
              <a:t>Supporting Moms Strengthening Families Program</a:t>
            </a:r>
          </a:p>
        </p:txBody>
      </p:sp>
      <p:sp>
        <p:nvSpPr>
          <p:cNvPr id="3" name="Content Placeholder 2">
            <a:extLst>
              <a:ext uri="{FF2B5EF4-FFF2-40B4-BE49-F238E27FC236}">
                <a16:creationId xmlns:a16="http://schemas.microsoft.com/office/drawing/2014/main" id="{3B762DC6-1742-4CBA-9B0C-CD195B8B451B}"/>
              </a:ext>
            </a:extLst>
          </p:cNvPr>
          <p:cNvSpPr>
            <a:spLocks noGrp="1"/>
          </p:cNvSpPr>
          <p:nvPr>
            <p:ph idx="1"/>
          </p:nvPr>
        </p:nvSpPr>
        <p:spPr/>
        <p:txBody>
          <a:bodyPr vert="horz" lIns="68580" tIns="34290" rIns="68580" bIns="34290" rtlCol="0" anchor="t">
            <a:normAutofit/>
          </a:bodyPr>
          <a:lstStyle/>
          <a:p>
            <a:pPr marL="257175" indent="-257175"/>
            <a:r>
              <a:rPr lang="en-US" dirty="0"/>
              <a:t>This HRSA grant was allotted to the OBAT Team for the development of the Moms Program-SMSF</a:t>
            </a:r>
          </a:p>
          <a:p>
            <a:pPr marL="257175" indent="-257175"/>
            <a:r>
              <a:rPr lang="en-US" dirty="0"/>
              <a:t>Started in 2019 for prenatal and postpartum women with SUD</a:t>
            </a:r>
          </a:p>
          <a:p>
            <a:pPr marL="257175" indent="-257175"/>
            <a:r>
              <a:rPr lang="en-US" dirty="0"/>
              <a:t>May be referred by anyone, i.e., professionals, family members, other moms in the group</a:t>
            </a:r>
          </a:p>
          <a:p>
            <a:pPr marL="257175" indent="-257175"/>
            <a:r>
              <a:rPr lang="en-US" dirty="0"/>
              <a:t>I contact clients to assess the appropriateness for the SMSF group</a:t>
            </a:r>
          </a:p>
          <a:p>
            <a:pPr marL="257175" indent="-257175"/>
            <a:r>
              <a:rPr lang="en-US" dirty="0"/>
              <a:t>Meet the client where they are at-active addiction or in recovery from addiction from any substance</a:t>
            </a:r>
          </a:p>
          <a:p>
            <a:pPr marL="257175" indent="-257175"/>
            <a:r>
              <a:rPr lang="en-US" dirty="0"/>
              <a:t>These women are not required to be a patient of the health center</a:t>
            </a:r>
          </a:p>
          <a:p>
            <a:pPr marL="257175" indent="-257175"/>
            <a:r>
              <a:rPr lang="en-US" dirty="0"/>
              <a:t>The goals are to educate and engage moms about the services that are available to them</a:t>
            </a:r>
          </a:p>
          <a:p>
            <a:pPr marL="257175" indent="-257175"/>
            <a:r>
              <a:rPr lang="en-US" dirty="0"/>
              <a:t>Insurance is not an issue</a:t>
            </a:r>
          </a:p>
          <a:p>
            <a:pPr marL="257175" indent="-257175"/>
            <a:r>
              <a:rPr lang="en-US" dirty="0"/>
              <a:t>If the patient is appropriate for the group I will then enroll them in the SMSF</a:t>
            </a:r>
          </a:p>
          <a:p>
            <a:pPr marL="257175" indent="-257175"/>
            <a:endParaRPr lang="en-US" dirty="0"/>
          </a:p>
        </p:txBody>
      </p:sp>
    </p:spTree>
    <p:extLst>
      <p:ext uri="{BB962C8B-B14F-4D97-AF65-F5344CB8AC3E}">
        <p14:creationId xmlns:p14="http://schemas.microsoft.com/office/powerpoint/2010/main" val="29444045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CDA89-ABE0-4425-B5FF-70EF30B91805}"/>
              </a:ext>
            </a:extLst>
          </p:cNvPr>
          <p:cNvSpPr>
            <a:spLocks noGrp="1"/>
          </p:cNvSpPr>
          <p:nvPr>
            <p:ph type="title"/>
          </p:nvPr>
        </p:nvSpPr>
        <p:spPr/>
        <p:txBody>
          <a:bodyPr>
            <a:normAutofit/>
          </a:bodyPr>
          <a:lstStyle/>
          <a:p>
            <a:pPr algn="ctr"/>
            <a:r>
              <a:rPr lang="en-US" sz="1800">
                <a:solidFill>
                  <a:srgbClr val="002060"/>
                </a:solidFill>
                <a:cs typeface="Posterama"/>
              </a:rPr>
              <a:t>SMSF is a team approach to support women and their families up to a year after delivery</a:t>
            </a:r>
            <a:endParaRPr lang="en-US" sz="1800" err="1">
              <a:solidFill>
                <a:srgbClr val="002060"/>
              </a:solidFill>
              <a:cs typeface="Posterama"/>
            </a:endParaRPr>
          </a:p>
        </p:txBody>
      </p:sp>
      <p:sp>
        <p:nvSpPr>
          <p:cNvPr id="3" name="Content Placeholder 2">
            <a:extLst>
              <a:ext uri="{FF2B5EF4-FFF2-40B4-BE49-F238E27FC236}">
                <a16:creationId xmlns:a16="http://schemas.microsoft.com/office/drawing/2014/main" id="{4E06CC5D-2FF6-411A-88C2-E2602A75B683}"/>
              </a:ext>
            </a:extLst>
          </p:cNvPr>
          <p:cNvSpPr>
            <a:spLocks noGrp="1"/>
          </p:cNvSpPr>
          <p:nvPr>
            <p:ph idx="1"/>
          </p:nvPr>
        </p:nvSpPr>
        <p:spPr/>
        <p:txBody>
          <a:bodyPr vert="horz" lIns="68580" tIns="34290" rIns="68580" bIns="34290" rtlCol="0" anchor="t">
            <a:normAutofit/>
          </a:bodyPr>
          <a:lstStyle/>
          <a:p>
            <a:pPr marL="257175" indent="-257175"/>
            <a:r>
              <a:rPr lang="en-US"/>
              <a:t>Services include:</a:t>
            </a:r>
          </a:p>
          <a:p>
            <a:pPr marL="257175" indent="-257175"/>
            <a:r>
              <a:rPr lang="en-US"/>
              <a:t>Medication Assisted Treatment (Buprenorphine)</a:t>
            </a:r>
          </a:p>
          <a:p>
            <a:pPr marL="257175" indent="-257175"/>
            <a:r>
              <a:rPr lang="en-US"/>
              <a:t>Nurse Care management </a:t>
            </a:r>
          </a:p>
          <a:p>
            <a:pPr marL="257175" indent="-257175"/>
            <a:r>
              <a:rPr lang="en-US"/>
              <a:t>Behavioral Health Services</a:t>
            </a:r>
          </a:p>
          <a:p>
            <a:pPr marL="257175" indent="-257175"/>
            <a:r>
              <a:rPr lang="en-US"/>
              <a:t>Educational Support Groups</a:t>
            </a:r>
          </a:p>
          <a:p>
            <a:pPr marL="257175" indent="-257175"/>
            <a:r>
              <a:rPr lang="en-US"/>
              <a:t>Prenatal tours at Lowell General Hospital</a:t>
            </a:r>
          </a:p>
          <a:p>
            <a:pPr marL="257175" indent="-257175"/>
            <a:r>
              <a:rPr lang="en-US"/>
              <a:t>Peer to peer recovery support</a:t>
            </a:r>
          </a:p>
          <a:p>
            <a:pPr marL="257175" indent="-257175"/>
            <a:r>
              <a:rPr lang="en-US"/>
              <a:t>Connections to community resources</a:t>
            </a:r>
          </a:p>
          <a:p>
            <a:pPr marL="257175" indent="-257175"/>
            <a:r>
              <a:rPr lang="en-US"/>
              <a:t>Weekly Zoom meetings</a:t>
            </a:r>
          </a:p>
        </p:txBody>
      </p:sp>
    </p:spTree>
    <p:extLst>
      <p:ext uri="{BB962C8B-B14F-4D97-AF65-F5344CB8AC3E}">
        <p14:creationId xmlns:p14="http://schemas.microsoft.com/office/powerpoint/2010/main" val="4844323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F4B79-C217-400C-A847-7F3003B6DB1C}"/>
              </a:ext>
            </a:extLst>
          </p:cNvPr>
          <p:cNvSpPr>
            <a:spLocks noGrp="1"/>
          </p:cNvSpPr>
          <p:nvPr>
            <p:ph type="title"/>
          </p:nvPr>
        </p:nvSpPr>
        <p:spPr>
          <a:xfrm rot="10800000" flipV="1">
            <a:off x="399855" y="1066800"/>
            <a:ext cx="8286751" cy="468250"/>
          </a:xfrm>
        </p:spPr>
        <p:txBody>
          <a:bodyPr>
            <a:normAutofit/>
          </a:bodyPr>
          <a:lstStyle/>
          <a:p>
            <a:pPr algn="ctr"/>
            <a:r>
              <a:rPr lang="en-US" sz="1800" dirty="0">
                <a:solidFill>
                  <a:srgbClr val="002060"/>
                </a:solidFill>
                <a:cs typeface="Posterama"/>
              </a:rPr>
              <a:t>SMSF metrics</a:t>
            </a:r>
          </a:p>
        </p:txBody>
      </p:sp>
      <p:sp>
        <p:nvSpPr>
          <p:cNvPr id="3" name="Content Placeholder 2">
            <a:extLst>
              <a:ext uri="{FF2B5EF4-FFF2-40B4-BE49-F238E27FC236}">
                <a16:creationId xmlns:a16="http://schemas.microsoft.com/office/drawing/2014/main" id="{D02FCC59-CA66-4B4E-B4A6-EE9D509C8364}"/>
              </a:ext>
            </a:extLst>
          </p:cNvPr>
          <p:cNvSpPr>
            <a:spLocks noGrp="1"/>
          </p:cNvSpPr>
          <p:nvPr>
            <p:ph idx="1"/>
          </p:nvPr>
        </p:nvSpPr>
        <p:spPr>
          <a:xfrm>
            <a:off x="428625" y="1563626"/>
            <a:ext cx="8286750" cy="3856076"/>
          </a:xfrm>
        </p:spPr>
        <p:txBody>
          <a:bodyPr vert="horz" lIns="68580" tIns="34290" rIns="68580" bIns="34290" rtlCol="0" anchor="t">
            <a:normAutofit/>
          </a:bodyPr>
          <a:lstStyle/>
          <a:p>
            <a:pPr marL="0" indent="0">
              <a:buNone/>
            </a:pPr>
            <a:r>
              <a:rPr lang="en-US" dirty="0"/>
              <a:t> </a:t>
            </a:r>
          </a:p>
          <a:p>
            <a:pPr marL="257175" indent="-257175"/>
            <a:endParaRPr lang="en-US" dirty="0"/>
          </a:p>
          <a:p>
            <a:pPr marL="257175" indent="-257175"/>
            <a:endParaRPr lang="en-US" dirty="0"/>
          </a:p>
        </p:txBody>
      </p:sp>
      <p:pic>
        <p:nvPicPr>
          <p:cNvPr id="7" name="Picture 6">
            <a:extLst>
              <a:ext uri="{FF2B5EF4-FFF2-40B4-BE49-F238E27FC236}">
                <a16:creationId xmlns:a16="http://schemas.microsoft.com/office/drawing/2014/main" id="{34A8B93A-D16E-4DAF-93A4-3292DC8DD436}"/>
              </a:ext>
            </a:extLst>
          </p:cNvPr>
          <p:cNvPicPr>
            <a:picLocks noChangeAspect="1"/>
          </p:cNvPicPr>
          <p:nvPr/>
        </p:nvPicPr>
        <p:blipFill>
          <a:blip r:embed="rId3"/>
          <a:stretch>
            <a:fillRect/>
          </a:stretch>
        </p:blipFill>
        <p:spPr>
          <a:xfrm>
            <a:off x="76200" y="2819376"/>
            <a:ext cx="9067800" cy="1557337"/>
          </a:xfrm>
          <a:prstGeom prst="rect">
            <a:avLst/>
          </a:prstGeom>
        </p:spPr>
      </p:pic>
      <p:pic>
        <p:nvPicPr>
          <p:cNvPr id="1030" name="Picture 6" descr="Two pregnant women flat vector illustration. Female friendship. Awaiting  babies. Friend girls stroking their bellies at meeting isolated cartoon  characters on white background 2823538 Vector Art at Vecteezy">
            <a:extLst>
              <a:ext uri="{FF2B5EF4-FFF2-40B4-BE49-F238E27FC236}">
                <a16:creationId xmlns:a16="http://schemas.microsoft.com/office/drawing/2014/main" id="{5FEB6696-261F-45D1-92D2-38E8279107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4495801"/>
            <a:ext cx="2743200" cy="221775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Speech bubbles talk Stock Photo by ©oculo 15584633">
            <a:extLst>
              <a:ext uri="{FF2B5EF4-FFF2-40B4-BE49-F238E27FC236}">
                <a16:creationId xmlns:a16="http://schemas.microsoft.com/office/drawing/2014/main" id="{172ECBFE-A97A-4105-9211-066C4DC736E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730189"/>
            <a:ext cx="2438400" cy="1876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95573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AA3E3-B904-4298-9D54-89599E8F8861}"/>
              </a:ext>
            </a:extLst>
          </p:cNvPr>
          <p:cNvSpPr>
            <a:spLocks noGrp="1"/>
          </p:cNvSpPr>
          <p:nvPr>
            <p:ph type="title"/>
          </p:nvPr>
        </p:nvSpPr>
        <p:spPr>
          <a:xfrm>
            <a:off x="457200" y="1275589"/>
            <a:ext cx="8229600" cy="241697"/>
          </a:xfrm>
        </p:spPr>
        <p:txBody>
          <a:bodyPr>
            <a:normAutofit fontScale="90000"/>
          </a:bodyPr>
          <a:lstStyle/>
          <a:p>
            <a:pPr algn="ctr"/>
            <a:r>
              <a:rPr lang="en-US" sz="1800">
                <a:solidFill>
                  <a:srgbClr val="002060"/>
                </a:solidFill>
                <a:cs typeface="Posterama"/>
              </a:rPr>
              <a:t>Other resources once a 51A is filed with DCF</a:t>
            </a:r>
          </a:p>
        </p:txBody>
      </p:sp>
      <p:sp>
        <p:nvSpPr>
          <p:cNvPr id="3" name="Content Placeholder 2">
            <a:extLst>
              <a:ext uri="{FF2B5EF4-FFF2-40B4-BE49-F238E27FC236}">
                <a16:creationId xmlns:a16="http://schemas.microsoft.com/office/drawing/2014/main" id="{14090C7D-CF95-4942-B9BB-04607BA523A5}"/>
              </a:ext>
            </a:extLst>
          </p:cNvPr>
          <p:cNvSpPr>
            <a:spLocks noGrp="1"/>
          </p:cNvSpPr>
          <p:nvPr>
            <p:ph idx="1"/>
          </p:nvPr>
        </p:nvSpPr>
        <p:spPr>
          <a:xfrm>
            <a:off x="266700" y="1798728"/>
            <a:ext cx="8420100" cy="3665576"/>
          </a:xfrm>
        </p:spPr>
        <p:txBody>
          <a:bodyPr vert="horz" lIns="68580" tIns="34290" rIns="68580" bIns="34290" rtlCol="0" anchor="t">
            <a:normAutofit lnSpcReduction="10000"/>
          </a:bodyPr>
          <a:lstStyle/>
          <a:p>
            <a:pPr marL="257175" indent="-257175"/>
            <a:r>
              <a:rPr lang="en-US"/>
              <a:t>Due to the stigma associated with SUD and addiction many pregnant women are hesitant to ask for help.</a:t>
            </a:r>
          </a:p>
          <a:p>
            <a:pPr marL="257175" indent="-257175"/>
            <a:r>
              <a:rPr lang="en-US"/>
              <a:t>Once 51A is filed often women request services to help with their addiction/recovery.</a:t>
            </a:r>
          </a:p>
          <a:p>
            <a:pPr marL="257175" indent="-257175"/>
            <a:r>
              <a:rPr lang="en-US"/>
              <a:t>Many times referrals will come from DCF into the SMSF group</a:t>
            </a:r>
          </a:p>
          <a:p>
            <a:pPr marL="257175" indent="-257175"/>
            <a:r>
              <a:rPr lang="en-US"/>
              <a:t>Meeting the moms where they are at: Do they need safe housing, detoxification or addiction treatment programs according to ASAM Criteria. What are their goals?</a:t>
            </a:r>
          </a:p>
          <a:p>
            <a:pPr marL="257175" indent="-257175"/>
            <a:r>
              <a:rPr lang="en-US"/>
              <a:t>Are they requesting a residential treatment program which will work towards reunification of their infants if in fact they are removed from their custody.</a:t>
            </a:r>
          </a:p>
          <a:p>
            <a:pPr marL="257175" indent="-257175"/>
            <a:r>
              <a:rPr lang="en-US"/>
              <a:t>DCF is required to place a referral to IHR (Institute for Health and Recovery)</a:t>
            </a:r>
          </a:p>
          <a:p>
            <a:pPr marL="257175" indent="-257175"/>
            <a:r>
              <a:rPr lang="en-US"/>
              <a:t>IHR will complete the intake process to determine the appropriate treatment program for the moms</a:t>
            </a:r>
          </a:p>
          <a:p>
            <a:pPr marL="257175" indent="-257175"/>
            <a:endParaRPr lang="en-US"/>
          </a:p>
        </p:txBody>
      </p:sp>
    </p:spTree>
    <p:extLst>
      <p:ext uri="{BB962C8B-B14F-4D97-AF65-F5344CB8AC3E}">
        <p14:creationId xmlns:p14="http://schemas.microsoft.com/office/powerpoint/2010/main" val="12269107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D53AC-17FC-4F64-A20B-AD7AC8DB76D3}"/>
              </a:ext>
            </a:extLst>
          </p:cNvPr>
          <p:cNvSpPr>
            <a:spLocks noGrp="1"/>
          </p:cNvSpPr>
          <p:nvPr>
            <p:ph type="title"/>
          </p:nvPr>
        </p:nvSpPr>
        <p:spPr>
          <a:xfrm>
            <a:off x="457200" y="1275589"/>
            <a:ext cx="7943850" cy="60722"/>
          </a:xfrm>
        </p:spPr>
        <p:txBody>
          <a:bodyPr>
            <a:normAutofit fontScale="90000"/>
          </a:bodyPr>
          <a:lstStyle/>
          <a:p>
            <a:pPr algn="ctr"/>
            <a:r>
              <a:rPr lang="en-US" sz="1800">
                <a:solidFill>
                  <a:srgbClr val="002060"/>
                </a:solidFill>
                <a:cs typeface="Posterama"/>
              </a:rPr>
              <a:t>Office Based Addiction Team</a:t>
            </a:r>
          </a:p>
        </p:txBody>
      </p:sp>
      <p:sp>
        <p:nvSpPr>
          <p:cNvPr id="3" name="Content Placeholder 2">
            <a:extLst>
              <a:ext uri="{FF2B5EF4-FFF2-40B4-BE49-F238E27FC236}">
                <a16:creationId xmlns:a16="http://schemas.microsoft.com/office/drawing/2014/main" id="{D80F007E-8935-480E-B2C7-0B799C8D2B1B}"/>
              </a:ext>
            </a:extLst>
          </p:cNvPr>
          <p:cNvSpPr>
            <a:spLocks noGrp="1"/>
          </p:cNvSpPr>
          <p:nvPr>
            <p:ph idx="1"/>
          </p:nvPr>
        </p:nvSpPr>
        <p:spPr>
          <a:xfrm>
            <a:off x="390525" y="1611274"/>
            <a:ext cx="8296275" cy="4046576"/>
          </a:xfrm>
        </p:spPr>
        <p:txBody>
          <a:bodyPr vert="horz" lIns="68580" tIns="34290" rIns="68580" bIns="34290" rtlCol="0" anchor="t">
            <a:normAutofit lnSpcReduction="10000"/>
          </a:bodyPr>
          <a:lstStyle/>
          <a:p>
            <a:pPr marL="257175" indent="-257175"/>
            <a:r>
              <a:rPr lang="en-US" dirty="0"/>
              <a:t>Lowell Community Health Center offers outpatient treatment of alcohol and opioid use disorders utilizing Medication Assisted Treatment (MAT). Includes Suboxone (Buprenorphine-Naloxone) and Vivitrol (Naltrexone)</a:t>
            </a:r>
          </a:p>
          <a:p>
            <a:pPr marL="257175" indent="-257175"/>
            <a:r>
              <a:rPr lang="en-US" dirty="0"/>
              <a:t>Utilizing a team approach, primary care and behavioral health providers develop individualized care plans that promote overall wellness. </a:t>
            </a:r>
          </a:p>
          <a:p>
            <a:pPr marL="257175" indent="-257175"/>
            <a:r>
              <a:rPr lang="en-US" dirty="0"/>
              <a:t>Counselors and Recovery Coaches offer case management and individual and group support.</a:t>
            </a:r>
          </a:p>
          <a:p>
            <a:pPr marL="257175" indent="-257175"/>
            <a:r>
              <a:rPr lang="en-US" dirty="0"/>
              <a:t>Overdose prevention through our PASS (prevention and screening services) program, anyone can obtain nasal naloxone ( </a:t>
            </a:r>
            <a:r>
              <a:rPr lang="en-US" dirty="0" err="1"/>
              <a:t>Narcan</a:t>
            </a:r>
            <a:r>
              <a:rPr lang="en-US" dirty="0"/>
              <a:t>) which can help reverse the effects of an opioid overdose. You do not need to be a patient to access the walk-in service.</a:t>
            </a:r>
          </a:p>
          <a:p>
            <a:pPr marL="257175" indent="-257175"/>
            <a:r>
              <a:rPr lang="en-US" dirty="0"/>
              <a:t>Training on overdose prevention at no cost.</a:t>
            </a:r>
          </a:p>
          <a:p>
            <a:pPr marL="257175" indent="-257175"/>
            <a:r>
              <a:rPr lang="en-US" dirty="0" err="1"/>
              <a:t>Narcan</a:t>
            </a:r>
            <a:r>
              <a:rPr lang="en-US" dirty="0"/>
              <a:t> is also available for purchase in our pharmacy.</a:t>
            </a:r>
          </a:p>
          <a:p>
            <a:pPr marL="257175" indent="-257175"/>
            <a:r>
              <a:rPr lang="en-US" dirty="0"/>
              <a:t>No one will be denied access to care because of inability to pay.</a:t>
            </a:r>
          </a:p>
          <a:p>
            <a:pPr marL="257175" indent="-257175"/>
            <a:endParaRPr lang="en-US" dirty="0"/>
          </a:p>
        </p:txBody>
      </p:sp>
    </p:spTree>
    <p:extLst>
      <p:ext uri="{BB962C8B-B14F-4D97-AF65-F5344CB8AC3E}">
        <p14:creationId xmlns:p14="http://schemas.microsoft.com/office/powerpoint/2010/main" val="30621649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193A5-02DE-4BA2-B5DA-984BF1A501B4}"/>
              </a:ext>
            </a:extLst>
          </p:cNvPr>
          <p:cNvSpPr>
            <a:spLocks noGrp="1"/>
          </p:cNvSpPr>
          <p:nvPr>
            <p:ph type="title"/>
          </p:nvPr>
        </p:nvSpPr>
        <p:spPr>
          <a:xfrm>
            <a:off x="457200" y="1275589"/>
            <a:ext cx="8229600" cy="308372"/>
          </a:xfrm>
        </p:spPr>
        <p:txBody>
          <a:bodyPr>
            <a:normAutofit fontScale="90000"/>
          </a:bodyPr>
          <a:lstStyle/>
          <a:p>
            <a:pPr algn="ctr"/>
            <a:r>
              <a:rPr lang="en-US" sz="1800">
                <a:solidFill>
                  <a:srgbClr val="002060"/>
                </a:solidFill>
                <a:cs typeface="Posterama"/>
              </a:rPr>
              <a:t>ATR PROGRAM ( Access To Recovery)</a:t>
            </a:r>
          </a:p>
        </p:txBody>
      </p:sp>
      <p:sp>
        <p:nvSpPr>
          <p:cNvPr id="3" name="Content Placeholder 2">
            <a:extLst>
              <a:ext uri="{FF2B5EF4-FFF2-40B4-BE49-F238E27FC236}">
                <a16:creationId xmlns:a16="http://schemas.microsoft.com/office/drawing/2014/main" id="{1251F107-C2BE-44F0-8A03-62DE2D7383C4}"/>
              </a:ext>
            </a:extLst>
          </p:cNvPr>
          <p:cNvSpPr>
            <a:spLocks noGrp="1"/>
          </p:cNvSpPr>
          <p:nvPr>
            <p:ph idx="1"/>
          </p:nvPr>
        </p:nvSpPr>
        <p:spPr>
          <a:xfrm>
            <a:off x="285750" y="1541553"/>
            <a:ext cx="8401050" cy="4313276"/>
          </a:xfrm>
        </p:spPr>
        <p:txBody>
          <a:bodyPr vert="horz" lIns="68580" tIns="34290" rIns="68580" bIns="34290" rtlCol="0" anchor="t">
            <a:normAutofit lnSpcReduction="10000"/>
          </a:bodyPr>
          <a:lstStyle/>
          <a:p>
            <a:pPr marL="257175" indent="-257175"/>
            <a:r>
              <a:rPr lang="en-US" dirty="0"/>
              <a:t>This program is under the IHR umbrella</a:t>
            </a:r>
          </a:p>
          <a:p>
            <a:pPr marL="257175" indent="-257175"/>
            <a:r>
              <a:rPr lang="en-US" dirty="0"/>
              <a:t>LCHC recently became an affiliate which a designated employee refers clients who meet criteria for this program</a:t>
            </a:r>
          </a:p>
          <a:p>
            <a:pPr marL="257175" indent="-257175"/>
            <a:r>
              <a:rPr lang="en-US" dirty="0"/>
              <a:t>Clients must be abstinent from all illicit substances </a:t>
            </a:r>
          </a:p>
          <a:p>
            <a:pPr marL="257175" indent="-257175"/>
            <a:r>
              <a:rPr lang="en-US" dirty="0"/>
              <a:t>As the ATR liaison I submit a referral to ATR who then completes their intake process.</a:t>
            </a:r>
          </a:p>
          <a:p>
            <a:pPr marL="257175" indent="-257175"/>
            <a:r>
              <a:rPr lang="en-US" dirty="0"/>
              <a:t>Clients are required to be working with a substance use provider or facility.</a:t>
            </a:r>
          </a:p>
          <a:p>
            <a:pPr marL="257175" indent="-257175"/>
            <a:r>
              <a:rPr lang="en-US" dirty="0"/>
              <a:t>Clients can chose from various services that are offered by ATR which include:</a:t>
            </a:r>
          </a:p>
          <a:p>
            <a:pPr marL="257175" indent="-257175">
              <a:buFont typeface="Wingdings" panose="020B0504020202020204" pitchFamily="34" charset="0"/>
              <a:buChar char="ü"/>
            </a:pPr>
            <a:r>
              <a:rPr lang="en-US" dirty="0"/>
              <a:t>5 months of paid sober housing</a:t>
            </a:r>
          </a:p>
          <a:p>
            <a:pPr marL="257175" indent="-257175">
              <a:buFont typeface="Wingdings" panose="020B0504020202020204" pitchFamily="34" charset="0"/>
              <a:buChar char="ü"/>
            </a:pPr>
            <a:r>
              <a:rPr lang="en-US" dirty="0"/>
              <a:t>Shopping spree at Walmart ($500.00)</a:t>
            </a:r>
          </a:p>
          <a:p>
            <a:pPr marL="257175" indent="-257175">
              <a:buFont typeface="Wingdings" panose="020B0504020202020204" pitchFamily="34" charset="0"/>
              <a:buChar char="ü"/>
            </a:pPr>
            <a:r>
              <a:rPr lang="en-US" dirty="0"/>
              <a:t>Help accessing identifications, driver's license, birth certificates, or other forms of IDS</a:t>
            </a:r>
          </a:p>
          <a:p>
            <a:pPr marL="257175" indent="-257175">
              <a:buFont typeface="Wingdings" panose="020B0504020202020204" pitchFamily="34" charset="0"/>
              <a:buChar char="ü"/>
            </a:pPr>
            <a:r>
              <a:rPr lang="en-US" dirty="0"/>
              <a:t>Free bus passes in the greater Lowell area</a:t>
            </a:r>
          </a:p>
          <a:p>
            <a:pPr marL="257175" indent="-257175">
              <a:buFont typeface="Wingdings" panose="020B0504020202020204" pitchFamily="34" charset="0"/>
              <a:buChar char="ü"/>
            </a:pPr>
            <a:r>
              <a:rPr lang="en-US" dirty="0"/>
              <a:t>Assistance with disability benefits </a:t>
            </a:r>
          </a:p>
          <a:p>
            <a:pPr marL="257175" indent="-257175">
              <a:buFont typeface="Wingdings" panose="020B0504020202020204" pitchFamily="34" charset="0"/>
              <a:buChar char="ü"/>
            </a:pPr>
            <a:endParaRPr lang="en-US" dirty="0"/>
          </a:p>
          <a:p>
            <a:pPr marL="257175" indent="-257175">
              <a:buFont typeface="Wingdings" panose="020B0504020202020204" pitchFamily="34" charset="0"/>
              <a:buChar char="ü"/>
            </a:pPr>
            <a:endParaRPr lang="en-US" dirty="0"/>
          </a:p>
          <a:p>
            <a:pPr marL="257175" indent="-257175"/>
            <a:endParaRPr lang="en-US" dirty="0"/>
          </a:p>
          <a:p>
            <a:pPr marL="257175" indent="-257175"/>
            <a:endParaRPr lang="en-US" dirty="0"/>
          </a:p>
        </p:txBody>
      </p:sp>
    </p:spTree>
    <p:extLst>
      <p:ext uri="{BB962C8B-B14F-4D97-AF65-F5344CB8AC3E}">
        <p14:creationId xmlns:p14="http://schemas.microsoft.com/office/powerpoint/2010/main" val="13707636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F4B79-C217-400C-A847-7F3003B6DB1C}"/>
              </a:ext>
            </a:extLst>
          </p:cNvPr>
          <p:cNvSpPr>
            <a:spLocks noGrp="1"/>
          </p:cNvSpPr>
          <p:nvPr>
            <p:ph type="title"/>
          </p:nvPr>
        </p:nvSpPr>
        <p:spPr>
          <a:xfrm rot="10800000" flipV="1">
            <a:off x="399855" y="1176672"/>
            <a:ext cx="9277350" cy="358378"/>
          </a:xfrm>
        </p:spPr>
        <p:txBody>
          <a:bodyPr>
            <a:normAutofit fontScale="90000"/>
          </a:bodyPr>
          <a:lstStyle/>
          <a:p>
            <a:pPr algn="ctr"/>
            <a:r>
              <a:rPr lang="en-US" sz="1800">
                <a:solidFill>
                  <a:srgbClr val="002060"/>
                </a:solidFill>
                <a:cs typeface="Posterama"/>
              </a:rPr>
              <a:t>ATR Job Readiness Program</a:t>
            </a:r>
          </a:p>
        </p:txBody>
      </p:sp>
      <p:sp>
        <p:nvSpPr>
          <p:cNvPr id="3" name="Content Placeholder 2">
            <a:extLst>
              <a:ext uri="{FF2B5EF4-FFF2-40B4-BE49-F238E27FC236}">
                <a16:creationId xmlns:a16="http://schemas.microsoft.com/office/drawing/2014/main" id="{D02FCC59-CA66-4B4E-B4A6-EE9D509C8364}"/>
              </a:ext>
            </a:extLst>
          </p:cNvPr>
          <p:cNvSpPr>
            <a:spLocks noGrp="1"/>
          </p:cNvSpPr>
          <p:nvPr>
            <p:ph idx="1"/>
          </p:nvPr>
        </p:nvSpPr>
        <p:spPr>
          <a:xfrm>
            <a:off x="400050" y="1608228"/>
            <a:ext cx="8286750" cy="3856076"/>
          </a:xfrm>
        </p:spPr>
        <p:txBody>
          <a:bodyPr vert="horz" lIns="68580" tIns="34290" rIns="68580" bIns="34290" rtlCol="0" anchor="t">
            <a:normAutofit/>
          </a:bodyPr>
          <a:lstStyle/>
          <a:p>
            <a:pPr marL="257175" indent="-257175"/>
            <a:r>
              <a:rPr lang="en-US" dirty="0"/>
              <a:t>3 week program </a:t>
            </a:r>
          </a:p>
          <a:p>
            <a:pPr marL="257175" indent="-257175"/>
            <a:r>
              <a:rPr lang="en-US" dirty="0"/>
              <a:t>Laptop is given to clients for access to this program via zoom classes. Laptop is returned to ATR once the client completes the program</a:t>
            </a:r>
          </a:p>
          <a:p>
            <a:pPr marL="257175" indent="-257175"/>
            <a:r>
              <a:rPr lang="en-US" dirty="0"/>
              <a:t>Program assists clients with resumes, cover letters, interviewing skills, job search resources. MASS Hire number is given to the clients which enables them to help alleviate job hiring scams.</a:t>
            </a:r>
          </a:p>
          <a:p>
            <a:pPr marL="257175" indent="-257175"/>
            <a:r>
              <a:rPr lang="en-US" dirty="0"/>
              <a:t>Clients are required to follow through utilizing their skills to obtain employment. </a:t>
            </a:r>
          </a:p>
          <a:p>
            <a:pPr marL="257175" indent="-257175"/>
            <a:r>
              <a:rPr lang="en-US" dirty="0"/>
              <a:t>ATR coordinator follows clients for six months. </a:t>
            </a:r>
          </a:p>
          <a:p>
            <a:pPr marL="257175" indent="-257175"/>
            <a:r>
              <a:rPr lang="en-US" dirty="0"/>
              <a:t>ATR reports back to referral source for updates and how clients are doing in the program.</a:t>
            </a:r>
          </a:p>
          <a:p>
            <a:pPr marL="257175" indent="-257175"/>
            <a:r>
              <a:rPr lang="en-US" dirty="0"/>
              <a:t>Upon completion of this program clients receive a check for $600.00</a:t>
            </a:r>
          </a:p>
          <a:p>
            <a:pPr marL="257175" indent="-257175"/>
            <a:endParaRPr lang="en-US" dirty="0"/>
          </a:p>
          <a:p>
            <a:pPr marL="257175" indent="-257175"/>
            <a:endParaRPr lang="en-US" dirty="0"/>
          </a:p>
        </p:txBody>
      </p:sp>
    </p:spTree>
    <p:extLst>
      <p:ext uri="{BB962C8B-B14F-4D97-AF65-F5344CB8AC3E}">
        <p14:creationId xmlns:p14="http://schemas.microsoft.com/office/powerpoint/2010/main" val="33459142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3FDF3-710F-4D43-BE85-C2B74AE5C0FA}"/>
              </a:ext>
            </a:extLst>
          </p:cNvPr>
          <p:cNvSpPr>
            <a:spLocks noGrp="1"/>
          </p:cNvSpPr>
          <p:nvPr>
            <p:ph type="title"/>
          </p:nvPr>
        </p:nvSpPr>
        <p:spPr/>
        <p:txBody>
          <a:bodyPr/>
          <a:lstStyle/>
          <a:p>
            <a:r>
              <a:rPr lang="en-US" dirty="0"/>
              <a:t>Stories	</a:t>
            </a:r>
          </a:p>
        </p:txBody>
      </p:sp>
      <p:sp>
        <p:nvSpPr>
          <p:cNvPr id="3" name="Content Placeholder 2">
            <a:extLst>
              <a:ext uri="{FF2B5EF4-FFF2-40B4-BE49-F238E27FC236}">
                <a16:creationId xmlns:a16="http://schemas.microsoft.com/office/drawing/2014/main" id="{2EC5E0A6-A932-45B8-8EBA-534A7FDD6325}"/>
              </a:ext>
            </a:extLst>
          </p:cNvPr>
          <p:cNvSpPr>
            <a:spLocks noGrp="1"/>
          </p:cNvSpPr>
          <p:nvPr>
            <p:ph idx="1"/>
          </p:nvPr>
        </p:nvSpPr>
        <p:spPr/>
        <p:txBody>
          <a:bodyPr/>
          <a:lstStyle/>
          <a:p>
            <a:pPr marL="0" indent="0">
              <a:buNone/>
            </a:pPr>
            <a:endParaRPr lang="en-US" dirty="0"/>
          </a:p>
          <a:p>
            <a:pPr marL="0" indent="0">
              <a:buNone/>
            </a:pPr>
            <a:r>
              <a:rPr lang="en-US" sz="2400" dirty="0"/>
              <a:t>Tracy- delivered first child at LGH and subsequently disclosed active opioid use during pregnancy. MAT initiation and follow up with SMSF. Subsequent collaboration during second pregnancy (need to identify out of state resources).</a:t>
            </a:r>
            <a:endParaRPr lang="en-US" dirty="0"/>
          </a:p>
          <a:p>
            <a:pPr marL="0" indent="0">
              <a:buNone/>
            </a:pPr>
            <a:endParaRPr lang="en-US" dirty="0"/>
          </a:p>
          <a:p>
            <a:pPr marL="0" indent="0">
              <a:buNone/>
            </a:pPr>
            <a:r>
              <a:rPr lang="en-US" sz="2400" dirty="0"/>
              <a:t>Maria- became sober during first pregnancy with the support of SMSF, relapsed after birth of child and loss of custody. Now in active treatment during second pregnancy, receives support through SMSF and referred back to LGH for prenatal consult.</a:t>
            </a:r>
          </a:p>
        </p:txBody>
      </p:sp>
    </p:spTree>
    <p:extLst>
      <p:ext uri="{BB962C8B-B14F-4D97-AF65-F5344CB8AC3E}">
        <p14:creationId xmlns:p14="http://schemas.microsoft.com/office/powerpoint/2010/main" val="10551833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p:cNvSpPr>
          <p:nvPr>
            <p:ph type="title"/>
          </p:nvPr>
        </p:nvSpPr>
        <p:spPr/>
        <p:txBody>
          <a:bodyPr/>
          <a:lstStyle/>
          <a:p>
            <a:r>
              <a:rPr lang="en-US" dirty="0"/>
              <a:t>Lowell General Hospital	</a:t>
            </a:r>
          </a:p>
        </p:txBody>
      </p:sp>
      <p:sp>
        <p:nvSpPr>
          <p:cNvPr id="30722" name="Rectangle 3"/>
          <p:cNvSpPr>
            <a:spLocks noGrp="1"/>
          </p:cNvSpPr>
          <p:nvPr>
            <p:ph type="body" idx="1"/>
          </p:nvPr>
        </p:nvSpPr>
        <p:spPr/>
        <p:txBody>
          <a:bodyPr/>
          <a:lstStyle/>
          <a:p>
            <a:r>
              <a:rPr lang="en-US" sz="2600" dirty="0"/>
              <a:t>Strong multidisciplinary team interest in serving this vulnerable population.</a:t>
            </a:r>
          </a:p>
          <a:p>
            <a:pPr>
              <a:buFont typeface="Courier New" panose="02070309020205020404" pitchFamily="49" charset="0"/>
              <a:buChar char="o"/>
            </a:pPr>
            <a:r>
              <a:rPr lang="en-US" sz="2000" dirty="0"/>
              <a:t>MD- Dr. Jennifer Murzycki</a:t>
            </a:r>
          </a:p>
          <a:p>
            <a:pPr>
              <a:buFont typeface="Courier New" panose="02070309020205020404" pitchFamily="49" charset="0"/>
              <a:buChar char="o"/>
            </a:pPr>
            <a:r>
              <a:rPr lang="en-US" sz="2000" dirty="0"/>
              <a:t> Nursing leaders L&amp;D, MIU, Pedi</a:t>
            </a:r>
          </a:p>
          <a:p>
            <a:pPr>
              <a:buFont typeface="Courier New" panose="02070309020205020404" pitchFamily="49" charset="0"/>
              <a:buChar char="o"/>
            </a:pPr>
            <a:r>
              <a:rPr lang="en-US" sz="2000" dirty="0"/>
              <a:t> SW- Kristen Reynolds</a:t>
            </a:r>
          </a:p>
          <a:p>
            <a:pPr>
              <a:buFont typeface="Courier New" panose="02070309020205020404" pitchFamily="49" charset="0"/>
              <a:buChar char="o"/>
            </a:pPr>
            <a:r>
              <a:rPr lang="en-US" sz="2000" dirty="0"/>
              <a:t> Lactation Specialists</a:t>
            </a:r>
          </a:p>
          <a:p>
            <a:r>
              <a:rPr lang="en-US" sz="2600" dirty="0"/>
              <a:t>VON Center of Excellence 2015</a:t>
            </a:r>
          </a:p>
          <a:p>
            <a:r>
              <a:rPr lang="en-US" sz="2600" dirty="0"/>
              <a:t>Moms Do Care grant 2016-2019</a:t>
            </a:r>
          </a:p>
          <a:p>
            <a:pPr>
              <a:buFont typeface="Arial" panose="020B0604020202020204" pitchFamily="34" charset="0"/>
              <a:buChar char="•"/>
            </a:pPr>
            <a:r>
              <a:rPr lang="en-US" sz="2600" dirty="0"/>
              <a:t>Ongoing collaboration between LCHC and LGH</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5764D-6132-4864-B8C7-146B50DDCD4F}"/>
              </a:ext>
            </a:extLst>
          </p:cNvPr>
          <p:cNvSpPr>
            <a:spLocks noGrp="1"/>
          </p:cNvSpPr>
          <p:nvPr>
            <p:ph type="title"/>
          </p:nvPr>
        </p:nvSpPr>
        <p:spPr/>
        <p:txBody>
          <a:bodyPr/>
          <a:lstStyle/>
          <a:p>
            <a:r>
              <a:rPr lang="en-US" dirty="0"/>
              <a:t>The problem spelled out</a:t>
            </a:r>
          </a:p>
        </p:txBody>
      </p:sp>
      <p:sp>
        <p:nvSpPr>
          <p:cNvPr id="3" name="Content Placeholder 2">
            <a:extLst>
              <a:ext uri="{FF2B5EF4-FFF2-40B4-BE49-F238E27FC236}">
                <a16:creationId xmlns:a16="http://schemas.microsoft.com/office/drawing/2014/main" id="{AFF41C41-4EE1-4989-ADA5-0EC43B27AB7B}"/>
              </a:ext>
            </a:extLst>
          </p:cNvPr>
          <p:cNvSpPr>
            <a:spLocks noGrp="1"/>
          </p:cNvSpPr>
          <p:nvPr>
            <p:ph idx="1"/>
          </p:nvPr>
        </p:nvSpPr>
        <p:spPr/>
        <p:txBody>
          <a:bodyPr/>
          <a:lstStyle/>
          <a:p>
            <a:r>
              <a:rPr lang="en-US" dirty="0"/>
              <a:t>Average LGH births past 5 years: 2074; average OEN’s: 41</a:t>
            </a:r>
          </a:p>
          <a:p>
            <a:r>
              <a:rPr lang="en-US" dirty="0"/>
              <a:t>Definitions: </a:t>
            </a:r>
          </a:p>
          <a:p>
            <a:pPr lvl="1">
              <a:buFont typeface="Wingdings" panose="05000000000000000000" pitchFamily="2" charset="2"/>
              <a:buChar char="v"/>
            </a:pPr>
            <a:r>
              <a:rPr lang="en-US" dirty="0"/>
              <a:t> Opioid Exposed Newborns (OEN’s)</a:t>
            </a:r>
          </a:p>
          <a:p>
            <a:pPr lvl="1">
              <a:buFont typeface="Wingdings" panose="05000000000000000000" pitchFamily="2" charset="2"/>
              <a:buChar char="v"/>
            </a:pPr>
            <a:r>
              <a:rPr lang="en-US" dirty="0"/>
              <a:t> Neonatal Abstinence Syndrome (NAS)</a:t>
            </a:r>
          </a:p>
          <a:p>
            <a:pPr lvl="1">
              <a:buFont typeface="Wingdings" panose="05000000000000000000" pitchFamily="2" charset="2"/>
              <a:buChar char="v"/>
            </a:pPr>
            <a:r>
              <a:rPr lang="en-US" dirty="0"/>
              <a:t> Neonatal Opioid Withdrawal Syndrome (NOWS)  </a:t>
            </a:r>
          </a:p>
          <a:p>
            <a:pPr>
              <a:buFont typeface="Arial" panose="020B0604020202020204" pitchFamily="34" charset="0"/>
              <a:buChar char="•"/>
            </a:pPr>
            <a:r>
              <a:rPr lang="en-US" dirty="0"/>
              <a:t>Maternal risks of OUD</a:t>
            </a:r>
          </a:p>
          <a:p>
            <a:pPr lvl="1">
              <a:buFont typeface="Wingdings" panose="05000000000000000000" pitchFamily="2" charset="2"/>
              <a:buChar char="v"/>
            </a:pPr>
            <a:r>
              <a:rPr lang="en-US" dirty="0"/>
              <a:t>Preterm birth</a:t>
            </a:r>
          </a:p>
          <a:p>
            <a:pPr lvl="1">
              <a:buFont typeface="Wingdings" panose="05000000000000000000" pitchFamily="2" charset="2"/>
              <a:buChar char="v"/>
            </a:pPr>
            <a:r>
              <a:rPr lang="en-US" dirty="0"/>
              <a:t>Stillbirth</a:t>
            </a:r>
          </a:p>
          <a:p>
            <a:pPr lvl="1">
              <a:buFont typeface="Wingdings" panose="05000000000000000000" pitchFamily="2" charset="2"/>
              <a:buChar char="v"/>
            </a:pPr>
            <a:r>
              <a:rPr lang="en-US" dirty="0"/>
              <a:t>Maternal mortality</a:t>
            </a:r>
          </a:p>
        </p:txBody>
      </p:sp>
    </p:spTree>
    <p:extLst>
      <p:ext uri="{BB962C8B-B14F-4D97-AF65-F5344CB8AC3E}">
        <p14:creationId xmlns:p14="http://schemas.microsoft.com/office/powerpoint/2010/main" val="15276100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94383-C871-4F4A-AB73-021E6039B7AF}"/>
              </a:ext>
            </a:extLst>
          </p:cNvPr>
          <p:cNvSpPr>
            <a:spLocks noGrp="1"/>
          </p:cNvSpPr>
          <p:nvPr>
            <p:ph type="title"/>
          </p:nvPr>
        </p:nvSpPr>
        <p:spPr/>
        <p:txBody>
          <a:bodyPr/>
          <a:lstStyle/>
          <a:p>
            <a:r>
              <a:rPr lang="en-US" dirty="0"/>
              <a:t>MAT program at LGH</a:t>
            </a:r>
          </a:p>
        </p:txBody>
      </p:sp>
      <p:sp>
        <p:nvSpPr>
          <p:cNvPr id="3" name="Content Placeholder 2">
            <a:extLst>
              <a:ext uri="{FF2B5EF4-FFF2-40B4-BE49-F238E27FC236}">
                <a16:creationId xmlns:a16="http://schemas.microsoft.com/office/drawing/2014/main" id="{A848E0A1-75FC-4E7A-B65A-0D2F6CE0D8B5}"/>
              </a:ext>
            </a:extLst>
          </p:cNvPr>
          <p:cNvSpPr>
            <a:spLocks noGrp="1"/>
          </p:cNvSpPr>
          <p:nvPr>
            <p:ph idx="1"/>
          </p:nvPr>
        </p:nvSpPr>
        <p:spPr/>
        <p:txBody>
          <a:bodyPr/>
          <a:lstStyle/>
          <a:p>
            <a:r>
              <a:rPr lang="en-US" sz="2400" dirty="0"/>
              <a:t>Protocol for inpatient initiation of buprenorphine in the pregnant patient. </a:t>
            </a:r>
          </a:p>
          <a:p>
            <a:r>
              <a:rPr lang="en-US" sz="2400" dirty="0"/>
              <a:t>2019: Developed protocol based on similar programs at BMC and other local centers. Small # of patients 2019-2020, all with different challenges, and at different stages of pregnancy. Infants are monitored. Average LOS 1-2 nights. 24/7 availability, no judgement zone. </a:t>
            </a:r>
          </a:p>
          <a:p>
            <a:r>
              <a:rPr lang="en-US" sz="2400" dirty="0"/>
              <a:t>Policy updated 2021 to allow for increased dosing, with goal of improved comfort for women. </a:t>
            </a:r>
          </a:p>
          <a:p>
            <a:r>
              <a:rPr lang="en-US" sz="2400" dirty="0"/>
              <a:t>Includes consult with SW and our Addictions Consult Team, and after care is set up with a prescriber.</a:t>
            </a:r>
          </a:p>
          <a:p>
            <a:endParaRPr lang="en-US" dirty="0"/>
          </a:p>
        </p:txBody>
      </p:sp>
      <p:pic>
        <p:nvPicPr>
          <p:cNvPr id="5" name="Picture 4">
            <a:extLst>
              <a:ext uri="{FF2B5EF4-FFF2-40B4-BE49-F238E27FC236}">
                <a16:creationId xmlns:a16="http://schemas.microsoft.com/office/drawing/2014/main" id="{AF90909E-AE34-4031-8B67-F9E21B3718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1800" y="152400"/>
            <a:ext cx="1262471" cy="1447800"/>
          </a:xfrm>
          <a:prstGeom prst="rect">
            <a:avLst/>
          </a:prstGeom>
        </p:spPr>
      </p:pic>
    </p:spTree>
    <p:extLst>
      <p:ext uri="{BB962C8B-B14F-4D97-AF65-F5344CB8AC3E}">
        <p14:creationId xmlns:p14="http://schemas.microsoft.com/office/powerpoint/2010/main" val="19943086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EE6B2-5BA0-4FFD-8E42-C9C750D3A333}"/>
              </a:ext>
            </a:extLst>
          </p:cNvPr>
          <p:cNvSpPr>
            <a:spLocks noGrp="1"/>
          </p:cNvSpPr>
          <p:nvPr>
            <p:ph type="title"/>
          </p:nvPr>
        </p:nvSpPr>
        <p:spPr/>
        <p:txBody>
          <a:bodyPr/>
          <a:lstStyle/>
          <a:p>
            <a:r>
              <a:rPr lang="en-US" dirty="0"/>
              <a:t>Prenatal Pediatric Consults</a:t>
            </a:r>
          </a:p>
        </p:txBody>
      </p:sp>
      <p:sp>
        <p:nvSpPr>
          <p:cNvPr id="3" name="Content Placeholder 2">
            <a:extLst>
              <a:ext uri="{FF2B5EF4-FFF2-40B4-BE49-F238E27FC236}">
                <a16:creationId xmlns:a16="http://schemas.microsoft.com/office/drawing/2014/main" id="{6FCEECDE-ACF3-4568-9886-3E4990AD4DF3}"/>
              </a:ext>
            </a:extLst>
          </p:cNvPr>
          <p:cNvSpPr>
            <a:spLocks noGrp="1"/>
          </p:cNvSpPr>
          <p:nvPr>
            <p:ph idx="1"/>
          </p:nvPr>
        </p:nvSpPr>
        <p:spPr>
          <a:xfrm>
            <a:off x="447675" y="1417638"/>
            <a:ext cx="8229600" cy="4525963"/>
          </a:xfrm>
        </p:spPr>
        <p:txBody>
          <a:bodyPr/>
          <a:lstStyle/>
          <a:p>
            <a:r>
              <a:rPr lang="en-US" dirty="0"/>
              <a:t>Referred by provider, Recovery Coach or sometimes L&amp;D nurses during prenatal testing</a:t>
            </a:r>
          </a:p>
          <a:p>
            <a:r>
              <a:rPr lang="en-US" dirty="0"/>
              <a:t>Review management of NAS/NOWS </a:t>
            </a:r>
          </a:p>
          <a:p>
            <a:r>
              <a:rPr lang="en-US" dirty="0"/>
              <a:t>Consults are multi-disciplinary (MD, RN, SW)and led by our Chief of Pediatric Hospitalists</a:t>
            </a:r>
          </a:p>
          <a:p>
            <a:r>
              <a:rPr lang="en-US" dirty="0"/>
              <a:t>Completed in last month of pregnancy </a:t>
            </a:r>
          </a:p>
          <a:p>
            <a:r>
              <a:rPr lang="en-US" dirty="0"/>
              <a:t>Reduces maternal anxiety (Dads or other supports are welcome as well depending on current visitor restrictions).</a:t>
            </a:r>
          </a:p>
        </p:txBody>
      </p:sp>
    </p:spTree>
    <p:extLst>
      <p:ext uri="{BB962C8B-B14F-4D97-AF65-F5344CB8AC3E}">
        <p14:creationId xmlns:p14="http://schemas.microsoft.com/office/powerpoint/2010/main" val="33639307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5DC74-5C78-4667-B8F2-F1D1BC3D91D4}"/>
              </a:ext>
            </a:extLst>
          </p:cNvPr>
          <p:cNvSpPr>
            <a:spLocks noGrp="1"/>
          </p:cNvSpPr>
          <p:nvPr>
            <p:ph type="title"/>
          </p:nvPr>
        </p:nvSpPr>
        <p:spPr/>
        <p:txBody>
          <a:bodyPr/>
          <a:lstStyle/>
          <a:p>
            <a:r>
              <a:rPr lang="en-US" dirty="0"/>
              <a:t>Inpatient Care at Delivery	</a:t>
            </a:r>
          </a:p>
        </p:txBody>
      </p:sp>
      <p:sp>
        <p:nvSpPr>
          <p:cNvPr id="3" name="Content Placeholder 2">
            <a:extLst>
              <a:ext uri="{FF2B5EF4-FFF2-40B4-BE49-F238E27FC236}">
                <a16:creationId xmlns:a16="http://schemas.microsoft.com/office/drawing/2014/main" id="{8C118991-B06A-4605-B485-7284DC0F74B8}"/>
              </a:ext>
            </a:extLst>
          </p:cNvPr>
          <p:cNvSpPr>
            <a:spLocks noGrp="1"/>
          </p:cNvSpPr>
          <p:nvPr>
            <p:ph idx="1"/>
          </p:nvPr>
        </p:nvSpPr>
        <p:spPr/>
        <p:txBody>
          <a:bodyPr/>
          <a:lstStyle/>
          <a:p>
            <a:r>
              <a:rPr lang="en-US" dirty="0"/>
              <a:t>Eat, Sleep, Console protocol for opioid-exposed infants</a:t>
            </a:r>
          </a:p>
          <a:p>
            <a:r>
              <a:rPr lang="en-US" dirty="0"/>
              <a:t>SW consult and support through the DCF process</a:t>
            </a:r>
          </a:p>
          <a:p>
            <a:r>
              <a:rPr lang="en-US" dirty="0"/>
              <a:t>Outpatient referrals for Early Intervention, VNA, BH/SUD treatment, Welcome Family</a:t>
            </a:r>
          </a:p>
        </p:txBody>
      </p:sp>
    </p:spTree>
    <p:extLst>
      <p:ext uri="{BB962C8B-B14F-4D97-AF65-F5344CB8AC3E}">
        <p14:creationId xmlns:p14="http://schemas.microsoft.com/office/powerpoint/2010/main" val="34235032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A4A57-7128-42F6-A691-B3C988A94AEF}"/>
              </a:ext>
            </a:extLst>
          </p:cNvPr>
          <p:cNvSpPr>
            <a:spLocks noGrp="1"/>
          </p:cNvSpPr>
          <p:nvPr>
            <p:ph type="title"/>
          </p:nvPr>
        </p:nvSpPr>
        <p:spPr/>
        <p:txBody>
          <a:bodyPr/>
          <a:lstStyle/>
          <a:p>
            <a:r>
              <a:rPr lang="en-US" dirty="0"/>
              <a:t>Snapshots</a:t>
            </a:r>
            <a:br>
              <a:rPr lang="en-US" dirty="0"/>
            </a:br>
            <a:endParaRPr lang="en-US" dirty="0"/>
          </a:p>
        </p:txBody>
      </p:sp>
      <p:pic>
        <p:nvPicPr>
          <p:cNvPr id="4" name="Content Placeholder 3">
            <a:extLst>
              <a:ext uri="{FF2B5EF4-FFF2-40B4-BE49-F238E27FC236}">
                <a16:creationId xmlns:a16="http://schemas.microsoft.com/office/drawing/2014/main" id="{11FE8495-BD21-4BEC-8431-16E47CB7619F}"/>
              </a:ext>
            </a:extLst>
          </p:cNvPr>
          <p:cNvPicPr>
            <a:picLocks noGrp="1" noChangeAspect="1"/>
          </p:cNvPicPr>
          <p:nvPr>
            <p:ph idx="1"/>
          </p:nvPr>
        </p:nvPicPr>
        <p:blipFill>
          <a:blip r:embed="rId3"/>
          <a:stretch>
            <a:fillRect/>
          </a:stretch>
        </p:blipFill>
        <p:spPr>
          <a:xfrm>
            <a:off x="609600" y="1714896"/>
            <a:ext cx="3713448" cy="2056605"/>
          </a:xfrm>
          <a:prstGeom prst="rect">
            <a:avLst/>
          </a:prstGeom>
        </p:spPr>
      </p:pic>
      <p:sp>
        <p:nvSpPr>
          <p:cNvPr id="3" name="TextBox 2">
            <a:extLst>
              <a:ext uri="{FF2B5EF4-FFF2-40B4-BE49-F238E27FC236}">
                <a16:creationId xmlns:a16="http://schemas.microsoft.com/office/drawing/2014/main" id="{32F4ED62-CE33-4D31-AAF3-36777E6EBACF}"/>
              </a:ext>
            </a:extLst>
          </p:cNvPr>
          <p:cNvSpPr txBox="1"/>
          <p:nvPr/>
        </p:nvSpPr>
        <p:spPr>
          <a:xfrm>
            <a:off x="4820952" y="2234187"/>
            <a:ext cx="3713448" cy="646331"/>
          </a:xfrm>
          <a:prstGeom prst="rect">
            <a:avLst/>
          </a:prstGeom>
          <a:noFill/>
        </p:spPr>
        <p:txBody>
          <a:bodyPr wrap="square" rtlCol="0">
            <a:spAutoFit/>
          </a:bodyPr>
          <a:lstStyle/>
          <a:p>
            <a:r>
              <a:rPr lang="en-US" dirty="0"/>
              <a:t>Percent of mothers of OEN’s on MAT</a:t>
            </a:r>
          </a:p>
        </p:txBody>
      </p:sp>
      <p:pic>
        <p:nvPicPr>
          <p:cNvPr id="5" name="Picture 4">
            <a:extLst>
              <a:ext uri="{FF2B5EF4-FFF2-40B4-BE49-F238E27FC236}">
                <a16:creationId xmlns:a16="http://schemas.microsoft.com/office/drawing/2014/main" id="{3C1DAE54-BF16-43E9-A77D-FCC9DB9A2215}"/>
              </a:ext>
            </a:extLst>
          </p:cNvPr>
          <p:cNvPicPr>
            <a:picLocks noChangeAspect="1"/>
          </p:cNvPicPr>
          <p:nvPr/>
        </p:nvPicPr>
        <p:blipFill>
          <a:blip r:embed="rId4"/>
          <a:stretch>
            <a:fillRect/>
          </a:stretch>
        </p:blipFill>
        <p:spPr>
          <a:xfrm>
            <a:off x="2485374" y="4078070"/>
            <a:ext cx="3713448" cy="2205360"/>
          </a:xfrm>
          <a:prstGeom prst="rect">
            <a:avLst/>
          </a:prstGeom>
        </p:spPr>
      </p:pic>
      <p:sp>
        <p:nvSpPr>
          <p:cNvPr id="6" name="TextBox 5">
            <a:extLst>
              <a:ext uri="{FF2B5EF4-FFF2-40B4-BE49-F238E27FC236}">
                <a16:creationId xmlns:a16="http://schemas.microsoft.com/office/drawing/2014/main" id="{CED93349-94A3-4BC6-8216-2449F0C18BAA}"/>
              </a:ext>
            </a:extLst>
          </p:cNvPr>
          <p:cNvSpPr txBox="1"/>
          <p:nvPr/>
        </p:nvSpPr>
        <p:spPr>
          <a:xfrm>
            <a:off x="304800" y="4343400"/>
            <a:ext cx="1981200" cy="1200329"/>
          </a:xfrm>
          <a:prstGeom prst="rect">
            <a:avLst/>
          </a:prstGeom>
          <a:noFill/>
        </p:spPr>
        <p:txBody>
          <a:bodyPr wrap="square" rtlCol="0">
            <a:spAutoFit/>
          </a:bodyPr>
          <a:lstStyle/>
          <a:p>
            <a:r>
              <a:rPr lang="en-US" dirty="0"/>
              <a:t>Average length of stay among term Opioid Exposed Newborns</a:t>
            </a:r>
          </a:p>
        </p:txBody>
      </p:sp>
      <p:sp>
        <p:nvSpPr>
          <p:cNvPr id="7" name="TextBox 6">
            <a:extLst>
              <a:ext uri="{FF2B5EF4-FFF2-40B4-BE49-F238E27FC236}">
                <a16:creationId xmlns:a16="http://schemas.microsoft.com/office/drawing/2014/main" id="{47D831F7-92CF-4C21-BB74-0D861EADC9D8}"/>
              </a:ext>
            </a:extLst>
          </p:cNvPr>
          <p:cNvSpPr txBox="1"/>
          <p:nvPr/>
        </p:nvSpPr>
        <p:spPr>
          <a:xfrm>
            <a:off x="228600" y="6248400"/>
            <a:ext cx="1828800" cy="646331"/>
          </a:xfrm>
          <a:prstGeom prst="rect">
            <a:avLst/>
          </a:prstGeom>
          <a:noFill/>
        </p:spPr>
        <p:txBody>
          <a:bodyPr wrap="square" rtlCol="0">
            <a:spAutoFit/>
          </a:bodyPr>
          <a:lstStyle/>
          <a:p>
            <a:r>
              <a:rPr lang="en-US" sz="900" dirty="0"/>
              <a:t>Data is from LGH delivery records, submitted to </a:t>
            </a:r>
            <a:r>
              <a:rPr lang="en-US" sz="900" dirty="0" err="1"/>
              <a:t>REDCap</a:t>
            </a:r>
            <a:r>
              <a:rPr lang="en-US" sz="900" dirty="0"/>
              <a:t> database and analyzed by PNQIN</a:t>
            </a:r>
          </a:p>
        </p:txBody>
      </p:sp>
    </p:spTree>
    <p:extLst>
      <p:ext uri="{BB962C8B-B14F-4D97-AF65-F5344CB8AC3E}">
        <p14:creationId xmlns:p14="http://schemas.microsoft.com/office/powerpoint/2010/main" val="39672468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F5883-E077-4E67-AFE3-B774B2EFF263}"/>
              </a:ext>
            </a:extLst>
          </p:cNvPr>
          <p:cNvSpPr>
            <a:spLocks noGrp="1"/>
          </p:cNvSpPr>
          <p:nvPr>
            <p:ph type="title"/>
          </p:nvPr>
        </p:nvSpPr>
        <p:spPr/>
        <p:txBody>
          <a:bodyPr/>
          <a:lstStyle/>
          <a:p>
            <a:r>
              <a:rPr lang="en-US" dirty="0"/>
              <a:t>Community Liaison</a:t>
            </a:r>
          </a:p>
        </p:txBody>
      </p:sp>
      <p:sp>
        <p:nvSpPr>
          <p:cNvPr id="3" name="Content Placeholder 2">
            <a:extLst>
              <a:ext uri="{FF2B5EF4-FFF2-40B4-BE49-F238E27FC236}">
                <a16:creationId xmlns:a16="http://schemas.microsoft.com/office/drawing/2014/main" id="{6F71AFAE-12D1-4259-9199-9437526CDA65}"/>
              </a:ext>
            </a:extLst>
          </p:cNvPr>
          <p:cNvSpPr>
            <a:spLocks noGrp="1"/>
          </p:cNvSpPr>
          <p:nvPr>
            <p:ph idx="1"/>
          </p:nvPr>
        </p:nvSpPr>
        <p:spPr/>
        <p:txBody>
          <a:bodyPr/>
          <a:lstStyle/>
          <a:p>
            <a:r>
              <a:rPr lang="en-US" dirty="0"/>
              <a:t>Facilitate/host the quarterly Lowell Perinatal SUD Collaborative- </a:t>
            </a:r>
            <a:r>
              <a:rPr lang="en-US" sz="2000" i="1" dirty="0"/>
              <a:t>Early Intervention, DCF, LCHC, MAT providers, LGH nursing and SW, residential treatment providers, Bridge Clinic</a:t>
            </a:r>
            <a:endParaRPr lang="en-US" dirty="0"/>
          </a:p>
          <a:p>
            <a:r>
              <a:rPr lang="en-US" dirty="0"/>
              <a:t>SMART Study-</a:t>
            </a:r>
            <a:r>
              <a:rPr lang="en-US" sz="2000" i="1" dirty="0"/>
              <a:t> one of our OB practices is part of a multi-site research study originating out of Yale University which is comparing two models of care for pregnant women with OUD: a Care Coordination model vs an ECHO model</a:t>
            </a:r>
            <a:endParaRPr lang="en-US" dirty="0"/>
          </a:p>
        </p:txBody>
      </p:sp>
      <p:pic>
        <p:nvPicPr>
          <p:cNvPr id="5" name="Picture 4">
            <a:extLst>
              <a:ext uri="{FF2B5EF4-FFF2-40B4-BE49-F238E27FC236}">
                <a16:creationId xmlns:a16="http://schemas.microsoft.com/office/drawing/2014/main" id="{04203372-0A94-4FB9-8413-DF88FECEC9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00" y="4572000"/>
            <a:ext cx="2143125" cy="2143125"/>
          </a:xfrm>
          <a:prstGeom prst="rect">
            <a:avLst/>
          </a:prstGeom>
        </p:spPr>
      </p:pic>
    </p:spTree>
    <p:extLst>
      <p:ext uri="{BB962C8B-B14F-4D97-AF65-F5344CB8AC3E}">
        <p14:creationId xmlns:p14="http://schemas.microsoft.com/office/powerpoint/2010/main" val="5518923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F1833-8B64-47EC-AD53-0632799D414E}"/>
              </a:ext>
            </a:extLst>
          </p:cNvPr>
          <p:cNvSpPr>
            <a:spLocks noGrp="1"/>
          </p:cNvSpPr>
          <p:nvPr>
            <p:ph type="title"/>
          </p:nvPr>
        </p:nvSpPr>
        <p:spPr/>
        <p:txBody>
          <a:bodyPr/>
          <a:lstStyle/>
          <a:p>
            <a:r>
              <a:rPr lang="en-US" dirty="0"/>
              <a:t>Liaison to Community (</a:t>
            </a:r>
            <a:r>
              <a:rPr lang="en-US" dirty="0" err="1"/>
              <a:t>cont</a:t>
            </a:r>
            <a:r>
              <a:rPr lang="en-US" dirty="0"/>
              <a:t>)</a:t>
            </a:r>
          </a:p>
        </p:txBody>
      </p:sp>
      <p:sp>
        <p:nvSpPr>
          <p:cNvPr id="3" name="Content Placeholder 2">
            <a:extLst>
              <a:ext uri="{FF2B5EF4-FFF2-40B4-BE49-F238E27FC236}">
                <a16:creationId xmlns:a16="http://schemas.microsoft.com/office/drawing/2014/main" id="{296CF689-669D-469D-BB6E-CC5ABD9F633A}"/>
              </a:ext>
            </a:extLst>
          </p:cNvPr>
          <p:cNvSpPr>
            <a:spLocks noGrp="1"/>
          </p:cNvSpPr>
          <p:nvPr>
            <p:ph idx="1"/>
          </p:nvPr>
        </p:nvSpPr>
        <p:spPr/>
        <p:txBody>
          <a:bodyPr/>
          <a:lstStyle/>
          <a:p>
            <a:pPr marL="0" indent="0">
              <a:buNone/>
            </a:pPr>
            <a:endParaRPr lang="en-US" dirty="0"/>
          </a:p>
          <a:p>
            <a:r>
              <a:rPr lang="en-US" dirty="0"/>
              <a:t>Liaison with LCHC</a:t>
            </a:r>
          </a:p>
          <a:p>
            <a:pPr lvl="1">
              <a:buFont typeface="Wingdings" panose="05000000000000000000" pitchFamily="2" charset="2"/>
              <a:buChar char="v"/>
            </a:pPr>
            <a:r>
              <a:rPr lang="en-US" dirty="0"/>
              <a:t>Regular check-ins with SMSF Care Coordinator</a:t>
            </a:r>
          </a:p>
          <a:p>
            <a:pPr lvl="1">
              <a:buFont typeface="Wingdings" panose="05000000000000000000" pitchFamily="2" charset="2"/>
              <a:buChar char="v"/>
            </a:pPr>
            <a:r>
              <a:rPr lang="en-US" dirty="0"/>
              <a:t>Referrals for SMSF group</a:t>
            </a:r>
          </a:p>
          <a:p>
            <a:pPr lvl="1">
              <a:buFont typeface="Wingdings" panose="05000000000000000000" pitchFamily="2" charset="2"/>
              <a:buChar char="v"/>
            </a:pPr>
            <a:r>
              <a:rPr lang="en-US" dirty="0"/>
              <a:t>Referrals for Prenatal Pediatric Consults at LGH-through nursing or RC.</a:t>
            </a:r>
          </a:p>
        </p:txBody>
      </p:sp>
    </p:spTree>
    <p:extLst>
      <p:ext uri="{BB962C8B-B14F-4D97-AF65-F5344CB8AC3E}">
        <p14:creationId xmlns:p14="http://schemas.microsoft.com/office/powerpoint/2010/main" val="919702210"/>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Master PP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New Brand">
  <a:themeElements>
    <a:clrScheme name="Custom 22">
      <a:dk1>
        <a:sysClr val="windowText" lastClr="000000"/>
      </a:dk1>
      <a:lt1>
        <a:sysClr val="window" lastClr="FFFFFF"/>
      </a:lt1>
      <a:dk2>
        <a:srgbClr val="14A3A0"/>
      </a:dk2>
      <a:lt2>
        <a:srgbClr val="EEECE1"/>
      </a:lt2>
      <a:accent1>
        <a:srgbClr val="608E31"/>
      </a:accent1>
      <a:accent2>
        <a:srgbClr val="73003B"/>
      </a:accent2>
      <a:accent3>
        <a:srgbClr val="D37D21"/>
      </a:accent3>
      <a:accent4>
        <a:srgbClr val="00988E"/>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Master PPT</Template>
  <TotalTime>3150</TotalTime>
  <Words>1537</Words>
  <Application>Microsoft Office PowerPoint</Application>
  <PresentationFormat>On-screen Show (4:3)</PresentationFormat>
  <Paragraphs>151</Paragraphs>
  <Slides>18</Slides>
  <Notes>12</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18</vt:i4>
      </vt:variant>
    </vt:vector>
  </HeadingPairs>
  <TitlesOfParts>
    <vt:vector size="26" baseType="lpstr">
      <vt:lpstr>Arial</vt:lpstr>
      <vt:lpstr>Calibri</vt:lpstr>
      <vt:lpstr>Courier New</vt:lpstr>
      <vt:lpstr>Posterama</vt:lpstr>
      <vt:lpstr>Wingdings</vt:lpstr>
      <vt:lpstr>Master PPT</vt:lpstr>
      <vt:lpstr>Custom Design</vt:lpstr>
      <vt:lpstr>5_New Brand</vt:lpstr>
      <vt:lpstr> Support for Pregnant and Postpartum Women  with Substance Use Disorder  </vt:lpstr>
      <vt:lpstr>Lowell General Hospital </vt:lpstr>
      <vt:lpstr>The problem spelled out</vt:lpstr>
      <vt:lpstr>MAT program at LGH</vt:lpstr>
      <vt:lpstr>Prenatal Pediatric Consults</vt:lpstr>
      <vt:lpstr>Inpatient Care at Delivery </vt:lpstr>
      <vt:lpstr>Snapshots </vt:lpstr>
      <vt:lpstr>Community Liaison</vt:lpstr>
      <vt:lpstr>Liaison to Community (cont)</vt:lpstr>
      <vt:lpstr>Supporting Moms Strengthening Families Program</vt:lpstr>
      <vt:lpstr>Supporting Moms Strengthening Families Program</vt:lpstr>
      <vt:lpstr>SMSF is a team approach to support women and their families up to a year after delivery</vt:lpstr>
      <vt:lpstr>SMSF metrics</vt:lpstr>
      <vt:lpstr>Other resources once a 51A is filed with DCF</vt:lpstr>
      <vt:lpstr>Office Based Addiction Team</vt:lpstr>
      <vt:lpstr>ATR PROGRAM ( Access To Recovery)</vt:lpstr>
      <vt:lpstr>ATR Job Readiness Program</vt:lpstr>
      <vt:lpstr>Stories </vt:lpstr>
    </vt:vector>
  </TitlesOfParts>
  <Company>Lowell General Hospital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Lowell General Hospital Introduction</dc:title>
  <dc:creator>Kimberley Weaver</dc:creator>
  <cp:lastModifiedBy>Mahoney, Kathryn</cp:lastModifiedBy>
  <cp:revision>80</cp:revision>
  <dcterms:created xsi:type="dcterms:W3CDTF">2012-07-24T15:57:43Z</dcterms:created>
  <dcterms:modified xsi:type="dcterms:W3CDTF">2022-01-21T14:13:02Z</dcterms:modified>
</cp:coreProperties>
</file>