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8" r:id="rId3"/>
    <p:sldId id="257" r:id="rId4"/>
    <p:sldId id="259" r:id="rId5"/>
    <p:sldId id="260" r:id="rId6"/>
    <p:sldId id="265" r:id="rId7"/>
    <p:sldId id="263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5C03"/>
    <a:srgbClr val="68060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51114-E365-4D47-83A6-72B3EF6CC699}" type="doc">
      <dgm:prSet loTypeId="urn:microsoft.com/office/officeart/2005/8/layout/hList6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89C8E7C-5F5F-476F-82FC-DEB5D64E10C1}">
      <dgm:prSet phldrT="[Text]"/>
      <dgm:spPr/>
      <dgm:t>
        <a:bodyPr/>
        <a:lstStyle/>
        <a:p>
          <a:r>
            <a:rPr lang="en-US" b="1" dirty="0" smtClean="0"/>
            <a:t>NCCAT works with the Community Health Network of North Central Massachusetts (CHNA9) to provide greater regional support to prevent </a:t>
          </a:r>
          <a:r>
            <a:rPr lang="en-US" b="1" i="1" dirty="0" smtClean="0"/>
            <a:t>alcohol,</a:t>
          </a:r>
          <a:r>
            <a:rPr lang="en-US" b="1" dirty="0" smtClean="0"/>
            <a:t> </a:t>
          </a:r>
          <a:r>
            <a:rPr lang="en-US" b="1" i="1" dirty="0" smtClean="0"/>
            <a:t>marijuana</a:t>
          </a:r>
          <a:r>
            <a:rPr lang="en-US" b="1" dirty="0" smtClean="0"/>
            <a:t>, and </a:t>
          </a:r>
          <a:r>
            <a:rPr lang="en-US" b="1" i="1" dirty="0" smtClean="0"/>
            <a:t>nicotine</a:t>
          </a:r>
          <a:r>
            <a:rPr lang="en-US" b="1" dirty="0" smtClean="0"/>
            <a:t> use among youth ages </a:t>
          </a:r>
        </a:p>
        <a:p>
          <a:r>
            <a:rPr lang="en-US" b="1" dirty="0" smtClean="0"/>
            <a:t>9-20. </a:t>
          </a:r>
          <a:endParaRPr lang="en-US" b="1" dirty="0"/>
        </a:p>
      </dgm:t>
    </dgm:pt>
    <dgm:pt modelId="{64344076-EAA9-4BD6-A267-B5C9F92D401B}" type="parTrans" cxnId="{C7BB5334-43BF-4B02-97AC-05C19C83DA2E}">
      <dgm:prSet/>
      <dgm:spPr/>
      <dgm:t>
        <a:bodyPr/>
        <a:lstStyle/>
        <a:p>
          <a:endParaRPr lang="en-US"/>
        </a:p>
      </dgm:t>
    </dgm:pt>
    <dgm:pt modelId="{2272E3E4-2548-4EE6-9C65-126234FC26D2}" type="sibTrans" cxnId="{C7BB5334-43BF-4B02-97AC-05C19C83DA2E}">
      <dgm:prSet/>
      <dgm:spPr/>
      <dgm:t>
        <a:bodyPr/>
        <a:lstStyle/>
        <a:p>
          <a:endParaRPr lang="en-US"/>
        </a:p>
      </dgm:t>
    </dgm:pt>
    <dgm:pt modelId="{3766C96F-8798-4D5D-87DB-79670FD73666}">
      <dgm:prSet phldrT="[Text]"/>
      <dgm:spPr/>
      <dgm:t>
        <a:bodyPr/>
        <a:lstStyle/>
        <a:p>
          <a:r>
            <a:rPr lang="en-US" b="1" dirty="0" smtClean="0"/>
            <a:t>The CHNA9 service area includes 24 towns and 3 small cities (Fitchburg, Gardner, and Leominster), with a total population of </a:t>
          </a:r>
          <a:r>
            <a:rPr lang="en-US" b="1" u="sng" dirty="0" smtClean="0"/>
            <a:t>270,652.</a:t>
          </a:r>
          <a:endParaRPr lang="en-US" b="1" dirty="0"/>
        </a:p>
      </dgm:t>
    </dgm:pt>
    <dgm:pt modelId="{2EA3ACC7-BD81-41C5-9150-C57B86CBBE41}" type="parTrans" cxnId="{97836ADA-6740-403D-B02C-57F2599E3548}">
      <dgm:prSet/>
      <dgm:spPr/>
      <dgm:t>
        <a:bodyPr/>
        <a:lstStyle/>
        <a:p>
          <a:endParaRPr lang="en-US"/>
        </a:p>
      </dgm:t>
    </dgm:pt>
    <dgm:pt modelId="{5F3218D6-25B8-4AA2-961F-083EAACE970B}" type="sibTrans" cxnId="{97836ADA-6740-403D-B02C-57F2599E3548}">
      <dgm:prSet/>
      <dgm:spPr/>
      <dgm:t>
        <a:bodyPr/>
        <a:lstStyle/>
        <a:p>
          <a:endParaRPr lang="en-US"/>
        </a:p>
      </dgm:t>
    </dgm:pt>
    <dgm:pt modelId="{1E7753E1-3069-44E3-8BEE-B0B3179A78A2}">
      <dgm:prSet/>
      <dgm:spPr/>
      <dgm:t>
        <a:bodyPr/>
        <a:lstStyle/>
        <a:p>
          <a:r>
            <a:rPr lang="en-US" b="1" dirty="0" smtClean="0"/>
            <a:t>LUK was awarded the 5-year Strategic Prevention Framework – Partnerships for Success grant through the Substance Abuse and Mental Health Services Administration (SAMHSA). </a:t>
          </a:r>
        </a:p>
      </dgm:t>
    </dgm:pt>
    <dgm:pt modelId="{85BD5B10-E4F2-4EE4-B90E-B689448B1F3C}" type="parTrans" cxnId="{0F699E73-6417-48DE-AC11-272D20F29119}">
      <dgm:prSet/>
      <dgm:spPr/>
      <dgm:t>
        <a:bodyPr/>
        <a:lstStyle/>
        <a:p>
          <a:endParaRPr lang="en-US"/>
        </a:p>
      </dgm:t>
    </dgm:pt>
    <dgm:pt modelId="{9582DBC5-01FF-4DF9-A4C1-7AB2565B37FB}" type="sibTrans" cxnId="{0F699E73-6417-48DE-AC11-272D20F29119}">
      <dgm:prSet/>
      <dgm:spPr/>
      <dgm:t>
        <a:bodyPr/>
        <a:lstStyle/>
        <a:p>
          <a:endParaRPr lang="en-US"/>
        </a:p>
      </dgm:t>
    </dgm:pt>
    <dgm:pt modelId="{16A4171B-683B-42C2-9651-EA3CCC73636E}" type="pres">
      <dgm:prSet presAssocID="{FDF51114-E365-4D47-83A6-72B3EF6CC6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24E723-D115-4603-A8FD-4343E79BA18D}" type="pres">
      <dgm:prSet presAssocID="{1E7753E1-3069-44E3-8BEE-B0B3179A78A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B3F37-336E-44BA-81AE-9CF651DD012A}" type="pres">
      <dgm:prSet presAssocID="{9582DBC5-01FF-4DF9-A4C1-7AB2565B37FB}" presName="sibTrans" presStyleCnt="0"/>
      <dgm:spPr/>
    </dgm:pt>
    <dgm:pt modelId="{BEBECB30-1EAA-4B64-A7B9-F5BCD7A8C7CE}" type="pres">
      <dgm:prSet presAssocID="{889C8E7C-5F5F-476F-82FC-DEB5D64E10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C017B-8776-4F32-BF7B-45D3F6DCDA9F}" type="pres">
      <dgm:prSet presAssocID="{2272E3E4-2548-4EE6-9C65-126234FC26D2}" presName="sibTrans" presStyleCnt="0"/>
      <dgm:spPr/>
    </dgm:pt>
    <dgm:pt modelId="{0E347890-2EE7-4878-A0A5-A96E99131988}" type="pres">
      <dgm:prSet presAssocID="{3766C96F-8798-4D5D-87DB-79670FD73666}" presName="node" presStyleLbl="node1" presStyleIdx="2" presStyleCnt="3" custLinFactNeighborY="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836ADA-6740-403D-B02C-57F2599E3548}" srcId="{FDF51114-E365-4D47-83A6-72B3EF6CC699}" destId="{3766C96F-8798-4D5D-87DB-79670FD73666}" srcOrd="2" destOrd="0" parTransId="{2EA3ACC7-BD81-41C5-9150-C57B86CBBE41}" sibTransId="{5F3218D6-25B8-4AA2-961F-083EAACE970B}"/>
    <dgm:cxn modelId="{2D2D1EA5-9445-42CF-81ED-12125FD620BC}" type="presOf" srcId="{889C8E7C-5F5F-476F-82FC-DEB5D64E10C1}" destId="{BEBECB30-1EAA-4B64-A7B9-F5BCD7A8C7CE}" srcOrd="0" destOrd="0" presId="urn:microsoft.com/office/officeart/2005/8/layout/hList6"/>
    <dgm:cxn modelId="{C023E255-55ED-43AD-A978-ABE75F9192EB}" type="presOf" srcId="{1E7753E1-3069-44E3-8BEE-B0B3179A78A2}" destId="{E024E723-D115-4603-A8FD-4343E79BA18D}" srcOrd="0" destOrd="0" presId="urn:microsoft.com/office/officeart/2005/8/layout/hList6"/>
    <dgm:cxn modelId="{0F699E73-6417-48DE-AC11-272D20F29119}" srcId="{FDF51114-E365-4D47-83A6-72B3EF6CC699}" destId="{1E7753E1-3069-44E3-8BEE-B0B3179A78A2}" srcOrd="0" destOrd="0" parTransId="{85BD5B10-E4F2-4EE4-B90E-B689448B1F3C}" sibTransId="{9582DBC5-01FF-4DF9-A4C1-7AB2565B37FB}"/>
    <dgm:cxn modelId="{BE548819-A45C-419E-AC96-55A2E6C267EB}" type="presOf" srcId="{3766C96F-8798-4D5D-87DB-79670FD73666}" destId="{0E347890-2EE7-4878-A0A5-A96E99131988}" srcOrd="0" destOrd="0" presId="urn:microsoft.com/office/officeart/2005/8/layout/hList6"/>
    <dgm:cxn modelId="{049DED4E-DEED-4369-A2F6-845388F73BB9}" type="presOf" srcId="{FDF51114-E365-4D47-83A6-72B3EF6CC699}" destId="{16A4171B-683B-42C2-9651-EA3CCC73636E}" srcOrd="0" destOrd="0" presId="urn:microsoft.com/office/officeart/2005/8/layout/hList6"/>
    <dgm:cxn modelId="{C7BB5334-43BF-4B02-97AC-05C19C83DA2E}" srcId="{FDF51114-E365-4D47-83A6-72B3EF6CC699}" destId="{889C8E7C-5F5F-476F-82FC-DEB5D64E10C1}" srcOrd="1" destOrd="0" parTransId="{64344076-EAA9-4BD6-A267-B5C9F92D401B}" sibTransId="{2272E3E4-2548-4EE6-9C65-126234FC26D2}"/>
    <dgm:cxn modelId="{5BD72CE4-C01D-4A51-A6CC-9B817D0E8F3C}" type="presParOf" srcId="{16A4171B-683B-42C2-9651-EA3CCC73636E}" destId="{E024E723-D115-4603-A8FD-4343E79BA18D}" srcOrd="0" destOrd="0" presId="urn:microsoft.com/office/officeart/2005/8/layout/hList6"/>
    <dgm:cxn modelId="{18E521B3-33AA-426D-A20F-49E53A2B81AE}" type="presParOf" srcId="{16A4171B-683B-42C2-9651-EA3CCC73636E}" destId="{CDCB3F37-336E-44BA-81AE-9CF651DD012A}" srcOrd="1" destOrd="0" presId="urn:microsoft.com/office/officeart/2005/8/layout/hList6"/>
    <dgm:cxn modelId="{45F85F4F-4758-4CE2-BD12-781C8ED724ED}" type="presParOf" srcId="{16A4171B-683B-42C2-9651-EA3CCC73636E}" destId="{BEBECB30-1EAA-4B64-A7B9-F5BCD7A8C7CE}" srcOrd="2" destOrd="0" presId="urn:microsoft.com/office/officeart/2005/8/layout/hList6"/>
    <dgm:cxn modelId="{D9E655C7-2A1B-4876-A41C-A9E5EEE03C2E}" type="presParOf" srcId="{16A4171B-683B-42C2-9651-EA3CCC73636E}" destId="{E2EC017B-8776-4F32-BF7B-45D3F6DCDA9F}" srcOrd="3" destOrd="0" presId="urn:microsoft.com/office/officeart/2005/8/layout/hList6"/>
    <dgm:cxn modelId="{F991F5E5-50A5-4E55-AE97-84D821AE07EC}" type="presParOf" srcId="{16A4171B-683B-42C2-9651-EA3CCC73636E}" destId="{0E347890-2EE7-4878-A0A5-A96E9913198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89CCE7-5DF6-4D48-A373-BF76C691279E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070D6B67-ECEC-4AC8-827D-F0751D4CA315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Community asset mapping and needs assessment </a:t>
          </a:r>
          <a:endParaRPr lang="en-US" dirty="0"/>
        </a:p>
      </dgm:t>
    </dgm:pt>
    <dgm:pt modelId="{6F721ACB-6299-40B6-A604-44FF8B75CC1A}" type="parTrans" cxnId="{AD684A86-27E0-42E5-B2AB-753551A906E4}">
      <dgm:prSet/>
      <dgm:spPr/>
      <dgm:t>
        <a:bodyPr/>
        <a:lstStyle/>
        <a:p>
          <a:endParaRPr lang="en-US"/>
        </a:p>
      </dgm:t>
    </dgm:pt>
    <dgm:pt modelId="{6238E043-42AE-449F-AE40-0E38C3B81AA4}" type="sibTrans" cxnId="{AD684A86-27E0-42E5-B2AB-753551A906E4}">
      <dgm:prSet/>
      <dgm:spPr/>
      <dgm:t>
        <a:bodyPr/>
        <a:lstStyle/>
        <a:p>
          <a:endParaRPr lang="en-US"/>
        </a:p>
      </dgm:t>
    </dgm:pt>
    <dgm:pt modelId="{BCAA1BE6-4383-4038-ACA2-2B836CFBFE2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Evidence-based curriculum implementation in schools and youth organizations</a:t>
          </a:r>
          <a:endParaRPr lang="en-US" dirty="0"/>
        </a:p>
      </dgm:t>
    </dgm:pt>
    <dgm:pt modelId="{FC1D4A0E-91CE-4FCE-AB36-6DA35DE07093}" type="parTrans" cxnId="{B2122557-34F4-49FF-80D9-B86B53614C8F}">
      <dgm:prSet/>
      <dgm:spPr/>
      <dgm:t>
        <a:bodyPr/>
        <a:lstStyle/>
        <a:p>
          <a:endParaRPr lang="en-US"/>
        </a:p>
      </dgm:t>
    </dgm:pt>
    <dgm:pt modelId="{99BE6956-437D-4C97-95D8-BC272C92699E}" type="sibTrans" cxnId="{B2122557-34F4-49FF-80D9-B86B53614C8F}">
      <dgm:prSet/>
      <dgm:spPr/>
      <dgm:t>
        <a:bodyPr/>
        <a:lstStyle/>
        <a:p>
          <a:endParaRPr lang="en-US"/>
        </a:p>
      </dgm:t>
    </dgm:pt>
    <dgm:pt modelId="{592314E5-8247-4935-947E-FB7FCC2A03FA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Utilize positive youth development to involve </a:t>
          </a:r>
          <a:r>
            <a:rPr lang="en-US" u="sng" dirty="0" smtClean="0"/>
            <a:t>more</a:t>
          </a:r>
          <a:r>
            <a:rPr lang="en-US" dirty="0" smtClean="0"/>
            <a:t> </a:t>
          </a:r>
          <a:r>
            <a:rPr lang="en-US" u="sng" dirty="0" smtClean="0"/>
            <a:t>youth</a:t>
          </a:r>
          <a:r>
            <a:rPr lang="en-US" dirty="0" smtClean="0"/>
            <a:t> in prevention work</a:t>
          </a:r>
          <a:endParaRPr lang="en-US" dirty="0"/>
        </a:p>
      </dgm:t>
    </dgm:pt>
    <dgm:pt modelId="{47822D60-E20A-4012-9A61-DEE1947B63CC}" type="parTrans" cxnId="{8BF0396B-980F-46D0-A3CE-62B005E33426}">
      <dgm:prSet/>
      <dgm:spPr/>
      <dgm:t>
        <a:bodyPr/>
        <a:lstStyle/>
        <a:p>
          <a:endParaRPr lang="en-US"/>
        </a:p>
      </dgm:t>
    </dgm:pt>
    <dgm:pt modelId="{D68EB14A-A795-4E25-A938-040193D46B35}" type="sibTrans" cxnId="{8BF0396B-980F-46D0-A3CE-62B005E33426}">
      <dgm:prSet/>
      <dgm:spPr/>
      <dgm:t>
        <a:bodyPr/>
        <a:lstStyle/>
        <a:p>
          <a:endParaRPr lang="en-US"/>
        </a:p>
      </dgm:t>
    </dgm:pt>
    <dgm:pt modelId="{6110637E-6EB7-46F5-9F58-AF8763B05108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Implement social media marketing campaigns (for youth and parents)</a:t>
          </a:r>
          <a:endParaRPr lang="en-US" dirty="0"/>
        </a:p>
      </dgm:t>
    </dgm:pt>
    <dgm:pt modelId="{B1CB6996-9EC3-4114-B1FB-EBA8669217EA}" type="parTrans" cxnId="{40D52AE9-5672-4E88-B84B-1A372F76D654}">
      <dgm:prSet/>
      <dgm:spPr/>
      <dgm:t>
        <a:bodyPr/>
        <a:lstStyle/>
        <a:p>
          <a:endParaRPr lang="en-US"/>
        </a:p>
      </dgm:t>
    </dgm:pt>
    <dgm:pt modelId="{E44556BF-54CF-4E7D-B777-037501D93359}" type="sibTrans" cxnId="{40D52AE9-5672-4E88-B84B-1A372F76D654}">
      <dgm:prSet/>
      <dgm:spPr/>
      <dgm:t>
        <a:bodyPr/>
        <a:lstStyle/>
        <a:p>
          <a:endParaRPr lang="en-US"/>
        </a:p>
      </dgm:t>
    </dgm:pt>
    <dgm:pt modelId="{90D68186-9458-478D-848B-220F6CC0B1B0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Support local coalitions and help build new ones</a:t>
          </a:r>
          <a:endParaRPr lang="en-US" dirty="0"/>
        </a:p>
      </dgm:t>
    </dgm:pt>
    <dgm:pt modelId="{A1265BC9-4493-44BD-9DE3-ED9C2A244406}" type="parTrans" cxnId="{3C4CE4F6-C9CB-47D8-BFA4-14E850AFD92E}">
      <dgm:prSet/>
      <dgm:spPr/>
      <dgm:t>
        <a:bodyPr/>
        <a:lstStyle/>
        <a:p>
          <a:endParaRPr lang="en-US"/>
        </a:p>
      </dgm:t>
    </dgm:pt>
    <dgm:pt modelId="{4E33E2EC-4040-4D88-88E8-19296E30DA69}" type="sibTrans" cxnId="{3C4CE4F6-C9CB-47D8-BFA4-14E850AFD92E}">
      <dgm:prSet/>
      <dgm:spPr/>
      <dgm:t>
        <a:bodyPr/>
        <a:lstStyle/>
        <a:p>
          <a:endParaRPr lang="en-US"/>
        </a:p>
      </dgm:t>
    </dgm:pt>
    <dgm:pt modelId="{48250D2A-D499-4A9D-AD09-CB237C1BC3F5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Youth substance use prevention education for parents</a:t>
          </a:r>
          <a:endParaRPr lang="en-US" dirty="0"/>
        </a:p>
      </dgm:t>
    </dgm:pt>
    <dgm:pt modelId="{125D12BB-E527-45B6-B099-06036E39B532}" type="parTrans" cxnId="{FF41F577-8410-41BF-9499-AB9E25A1E732}">
      <dgm:prSet/>
      <dgm:spPr/>
      <dgm:t>
        <a:bodyPr/>
        <a:lstStyle/>
        <a:p>
          <a:endParaRPr lang="en-US"/>
        </a:p>
      </dgm:t>
    </dgm:pt>
    <dgm:pt modelId="{CD57EBE1-4F26-419D-998F-E532F436F6BA}" type="sibTrans" cxnId="{FF41F577-8410-41BF-9499-AB9E25A1E732}">
      <dgm:prSet/>
      <dgm:spPr/>
      <dgm:t>
        <a:bodyPr/>
        <a:lstStyle/>
        <a:p>
          <a:endParaRPr lang="en-US"/>
        </a:p>
      </dgm:t>
    </dgm:pt>
    <dgm:pt modelId="{93A0B2A1-7FC1-4FB6-87D7-BC1AD7664D51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Mini-grants for youth to organize prevention programming</a:t>
          </a:r>
          <a:endParaRPr lang="en-US" dirty="0"/>
        </a:p>
      </dgm:t>
    </dgm:pt>
    <dgm:pt modelId="{7388F366-5930-4964-87D0-B054304FFE94}" type="parTrans" cxnId="{7677F8F6-8710-40DB-9D61-8470CB4ED2DD}">
      <dgm:prSet/>
      <dgm:spPr/>
      <dgm:t>
        <a:bodyPr/>
        <a:lstStyle/>
        <a:p>
          <a:endParaRPr lang="en-US"/>
        </a:p>
      </dgm:t>
    </dgm:pt>
    <dgm:pt modelId="{FCE7C3AE-6A2A-41C6-994D-68A929ABD959}" type="sibTrans" cxnId="{7677F8F6-8710-40DB-9D61-8470CB4ED2DD}">
      <dgm:prSet/>
      <dgm:spPr/>
      <dgm:t>
        <a:bodyPr/>
        <a:lstStyle/>
        <a:p>
          <a:endParaRPr lang="en-US"/>
        </a:p>
      </dgm:t>
    </dgm:pt>
    <dgm:pt modelId="{DC1BBC54-E2D5-4362-8665-EEFA02A9B4E8}">
      <dgm:prSet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Policy and practice advocacy and improvement</a:t>
          </a:r>
          <a:endParaRPr lang="en-US" dirty="0"/>
        </a:p>
      </dgm:t>
    </dgm:pt>
    <dgm:pt modelId="{AFF4F7F8-59F7-4E12-90D3-5E7DBA8736AF}" type="parTrans" cxnId="{9ACB810D-5DDD-4DC0-A9F5-A52F6A5C6AAC}">
      <dgm:prSet/>
      <dgm:spPr/>
      <dgm:t>
        <a:bodyPr/>
        <a:lstStyle/>
        <a:p>
          <a:endParaRPr lang="en-US"/>
        </a:p>
      </dgm:t>
    </dgm:pt>
    <dgm:pt modelId="{C707791D-5E66-43ED-BE55-B340B71EAAD9}" type="sibTrans" cxnId="{9ACB810D-5DDD-4DC0-A9F5-A52F6A5C6AAC}">
      <dgm:prSet/>
      <dgm:spPr/>
      <dgm:t>
        <a:bodyPr/>
        <a:lstStyle/>
        <a:p>
          <a:endParaRPr lang="en-US"/>
        </a:p>
      </dgm:t>
    </dgm:pt>
    <dgm:pt modelId="{5149ABDD-8D6F-483A-9075-BB6F68616AF2}" type="pres">
      <dgm:prSet presAssocID="{7989CCE7-5DF6-4D48-A373-BF76C69127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F4123A-7827-4E8B-BFD9-4258A4D16E5E}" type="pres">
      <dgm:prSet presAssocID="{070D6B67-ECEC-4AC8-827D-F0751D4CA31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296D5-10C5-47E8-8E70-2402F36A6FDE}" type="pres">
      <dgm:prSet presAssocID="{6238E043-42AE-449F-AE40-0E38C3B81AA4}" presName="sibTrans" presStyleCnt="0"/>
      <dgm:spPr/>
    </dgm:pt>
    <dgm:pt modelId="{92BC512F-E529-438D-86EF-27FCADB3A5AE}" type="pres">
      <dgm:prSet presAssocID="{BCAA1BE6-4383-4038-ACA2-2B836CFBFE2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44E9D-6FB7-4A94-989B-DB1906277BCD}" type="pres">
      <dgm:prSet presAssocID="{99BE6956-437D-4C97-95D8-BC272C92699E}" presName="sibTrans" presStyleCnt="0"/>
      <dgm:spPr/>
    </dgm:pt>
    <dgm:pt modelId="{905795D8-6190-4BD4-B2D7-09AEB5E26F5F}" type="pres">
      <dgm:prSet presAssocID="{592314E5-8247-4935-947E-FB7FCC2A03F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2546F-941B-4A64-A862-722EBF4419F6}" type="pres">
      <dgm:prSet presAssocID="{D68EB14A-A795-4E25-A938-040193D46B35}" presName="sibTrans" presStyleCnt="0"/>
      <dgm:spPr/>
    </dgm:pt>
    <dgm:pt modelId="{E86A5703-F3D7-42AD-93FA-4E3F28731843}" type="pres">
      <dgm:prSet presAssocID="{6110637E-6EB7-46F5-9F58-AF8763B0510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397F7-4E60-41A3-9D8F-CD863D26BE13}" type="pres">
      <dgm:prSet presAssocID="{E44556BF-54CF-4E7D-B777-037501D93359}" presName="sibTrans" presStyleCnt="0"/>
      <dgm:spPr/>
    </dgm:pt>
    <dgm:pt modelId="{83278932-D667-459F-8A80-75CCBFB9132D}" type="pres">
      <dgm:prSet presAssocID="{90D68186-9458-478D-848B-220F6CC0B1B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10B8E-EEEA-4FC4-9460-0F35C08447FB}" type="pres">
      <dgm:prSet presAssocID="{4E33E2EC-4040-4D88-88E8-19296E30DA69}" presName="sibTrans" presStyleCnt="0"/>
      <dgm:spPr/>
    </dgm:pt>
    <dgm:pt modelId="{1B27F3F6-4637-46F0-8612-2DADC66198F1}" type="pres">
      <dgm:prSet presAssocID="{48250D2A-D499-4A9D-AD09-CB237C1BC3F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83437-A909-4B83-8BBC-9CE44F3A7792}" type="pres">
      <dgm:prSet presAssocID="{CD57EBE1-4F26-419D-998F-E532F436F6BA}" presName="sibTrans" presStyleCnt="0"/>
      <dgm:spPr/>
    </dgm:pt>
    <dgm:pt modelId="{08713DA0-DD0E-4777-A70D-106C057AC1DE}" type="pres">
      <dgm:prSet presAssocID="{93A0B2A1-7FC1-4FB6-87D7-BC1AD7664D5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1A23B-86E7-432F-B651-E97AA4CF0E86}" type="pres">
      <dgm:prSet presAssocID="{FCE7C3AE-6A2A-41C6-994D-68A929ABD959}" presName="sibTrans" presStyleCnt="0"/>
      <dgm:spPr/>
    </dgm:pt>
    <dgm:pt modelId="{AA78853F-CBD3-43AE-8778-A90A90A3BB8E}" type="pres">
      <dgm:prSet presAssocID="{DC1BBC54-E2D5-4362-8665-EEFA02A9B4E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4CE4F6-C9CB-47D8-BFA4-14E850AFD92E}" srcId="{7989CCE7-5DF6-4D48-A373-BF76C691279E}" destId="{90D68186-9458-478D-848B-220F6CC0B1B0}" srcOrd="4" destOrd="0" parTransId="{A1265BC9-4493-44BD-9DE3-ED9C2A244406}" sibTransId="{4E33E2EC-4040-4D88-88E8-19296E30DA69}"/>
    <dgm:cxn modelId="{3A8356F7-9CA5-47FA-A12F-5385290CFA07}" type="presOf" srcId="{6110637E-6EB7-46F5-9F58-AF8763B05108}" destId="{E86A5703-F3D7-42AD-93FA-4E3F28731843}" srcOrd="0" destOrd="0" presId="urn:microsoft.com/office/officeart/2005/8/layout/default"/>
    <dgm:cxn modelId="{EE0EB645-5888-48F2-AC40-AC7E99B8EED9}" type="presOf" srcId="{070D6B67-ECEC-4AC8-827D-F0751D4CA315}" destId="{15F4123A-7827-4E8B-BFD9-4258A4D16E5E}" srcOrd="0" destOrd="0" presId="urn:microsoft.com/office/officeart/2005/8/layout/default"/>
    <dgm:cxn modelId="{AD684A86-27E0-42E5-B2AB-753551A906E4}" srcId="{7989CCE7-5DF6-4D48-A373-BF76C691279E}" destId="{070D6B67-ECEC-4AC8-827D-F0751D4CA315}" srcOrd="0" destOrd="0" parTransId="{6F721ACB-6299-40B6-A604-44FF8B75CC1A}" sibTransId="{6238E043-42AE-449F-AE40-0E38C3B81AA4}"/>
    <dgm:cxn modelId="{EB413031-79C2-4C1D-8F3A-B25F8E38F862}" type="presOf" srcId="{DC1BBC54-E2D5-4362-8665-EEFA02A9B4E8}" destId="{AA78853F-CBD3-43AE-8778-A90A90A3BB8E}" srcOrd="0" destOrd="0" presId="urn:microsoft.com/office/officeart/2005/8/layout/default"/>
    <dgm:cxn modelId="{8BF0396B-980F-46D0-A3CE-62B005E33426}" srcId="{7989CCE7-5DF6-4D48-A373-BF76C691279E}" destId="{592314E5-8247-4935-947E-FB7FCC2A03FA}" srcOrd="2" destOrd="0" parTransId="{47822D60-E20A-4012-9A61-DEE1947B63CC}" sibTransId="{D68EB14A-A795-4E25-A938-040193D46B35}"/>
    <dgm:cxn modelId="{7677F8F6-8710-40DB-9D61-8470CB4ED2DD}" srcId="{7989CCE7-5DF6-4D48-A373-BF76C691279E}" destId="{93A0B2A1-7FC1-4FB6-87D7-BC1AD7664D51}" srcOrd="6" destOrd="0" parTransId="{7388F366-5930-4964-87D0-B054304FFE94}" sibTransId="{FCE7C3AE-6A2A-41C6-994D-68A929ABD959}"/>
    <dgm:cxn modelId="{1AC36F8A-F0EB-4F6B-B08E-69DFE7DED149}" type="presOf" srcId="{592314E5-8247-4935-947E-FB7FCC2A03FA}" destId="{905795D8-6190-4BD4-B2D7-09AEB5E26F5F}" srcOrd="0" destOrd="0" presId="urn:microsoft.com/office/officeart/2005/8/layout/default"/>
    <dgm:cxn modelId="{00318E68-11A5-44C2-8D23-56480C40D593}" type="presOf" srcId="{93A0B2A1-7FC1-4FB6-87D7-BC1AD7664D51}" destId="{08713DA0-DD0E-4777-A70D-106C057AC1DE}" srcOrd="0" destOrd="0" presId="urn:microsoft.com/office/officeart/2005/8/layout/default"/>
    <dgm:cxn modelId="{40D52AE9-5672-4E88-B84B-1A372F76D654}" srcId="{7989CCE7-5DF6-4D48-A373-BF76C691279E}" destId="{6110637E-6EB7-46F5-9F58-AF8763B05108}" srcOrd="3" destOrd="0" parTransId="{B1CB6996-9EC3-4114-B1FB-EBA8669217EA}" sibTransId="{E44556BF-54CF-4E7D-B777-037501D93359}"/>
    <dgm:cxn modelId="{8DCF06CA-4C01-4CB9-A94C-46724CFF2655}" type="presOf" srcId="{BCAA1BE6-4383-4038-ACA2-2B836CFBFE27}" destId="{92BC512F-E529-438D-86EF-27FCADB3A5AE}" srcOrd="0" destOrd="0" presId="urn:microsoft.com/office/officeart/2005/8/layout/default"/>
    <dgm:cxn modelId="{79F8B63B-D753-4C8C-9CA7-BFF8ADA0C072}" type="presOf" srcId="{90D68186-9458-478D-848B-220F6CC0B1B0}" destId="{83278932-D667-459F-8A80-75CCBFB9132D}" srcOrd="0" destOrd="0" presId="urn:microsoft.com/office/officeart/2005/8/layout/default"/>
    <dgm:cxn modelId="{9ACB810D-5DDD-4DC0-A9F5-A52F6A5C6AAC}" srcId="{7989CCE7-5DF6-4D48-A373-BF76C691279E}" destId="{DC1BBC54-E2D5-4362-8665-EEFA02A9B4E8}" srcOrd="7" destOrd="0" parTransId="{AFF4F7F8-59F7-4E12-90D3-5E7DBA8736AF}" sibTransId="{C707791D-5E66-43ED-BE55-B340B71EAAD9}"/>
    <dgm:cxn modelId="{4B5F8B8E-204F-434B-B9C2-F0E9EC935E3B}" type="presOf" srcId="{48250D2A-D499-4A9D-AD09-CB237C1BC3F5}" destId="{1B27F3F6-4637-46F0-8612-2DADC66198F1}" srcOrd="0" destOrd="0" presId="urn:microsoft.com/office/officeart/2005/8/layout/default"/>
    <dgm:cxn modelId="{4507D01E-CFE8-4196-AFF6-B84BB7A50C5E}" type="presOf" srcId="{7989CCE7-5DF6-4D48-A373-BF76C691279E}" destId="{5149ABDD-8D6F-483A-9075-BB6F68616AF2}" srcOrd="0" destOrd="0" presId="urn:microsoft.com/office/officeart/2005/8/layout/default"/>
    <dgm:cxn modelId="{B2122557-34F4-49FF-80D9-B86B53614C8F}" srcId="{7989CCE7-5DF6-4D48-A373-BF76C691279E}" destId="{BCAA1BE6-4383-4038-ACA2-2B836CFBFE27}" srcOrd="1" destOrd="0" parTransId="{FC1D4A0E-91CE-4FCE-AB36-6DA35DE07093}" sibTransId="{99BE6956-437D-4C97-95D8-BC272C92699E}"/>
    <dgm:cxn modelId="{FF41F577-8410-41BF-9499-AB9E25A1E732}" srcId="{7989CCE7-5DF6-4D48-A373-BF76C691279E}" destId="{48250D2A-D499-4A9D-AD09-CB237C1BC3F5}" srcOrd="5" destOrd="0" parTransId="{125D12BB-E527-45B6-B099-06036E39B532}" sibTransId="{CD57EBE1-4F26-419D-998F-E532F436F6BA}"/>
    <dgm:cxn modelId="{2A3BEF48-EF53-45A2-B927-164C692C0947}" type="presParOf" srcId="{5149ABDD-8D6F-483A-9075-BB6F68616AF2}" destId="{15F4123A-7827-4E8B-BFD9-4258A4D16E5E}" srcOrd="0" destOrd="0" presId="urn:microsoft.com/office/officeart/2005/8/layout/default"/>
    <dgm:cxn modelId="{1325A0AD-8906-4355-A156-78A2A3902EB8}" type="presParOf" srcId="{5149ABDD-8D6F-483A-9075-BB6F68616AF2}" destId="{268296D5-10C5-47E8-8E70-2402F36A6FDE}" srcOrd="1" destOrd="0" presId="urn:microsoft.com/office/officeart/2005/8/layout/default"/>
    <dgm:cxn modelId="{B608C87F-8798-4241-B257-87F8E9D3C334}" type="presParOf" srcId="{5149ABDD-8D6F-483A-9075-BB6F68616AF2}" destId="{92BC512F-E529-438D-86EF-27FCADB3A5AE}" srcOrd="2" destOrd="0" presId="urn:microsoft.com/office/officeart/2005/8/layout/default"/>
    <dgm:cxn modelId="{4495B9BC-FB6C-486D-92E2-53300208BFD7}" type="presParOf" srcId="{5149ABDD-8D6F-483A-9075-BB6F68616AF2}" destId="{DB844E9D-6FB7-4A94-989B-DB1906277BCD}" srcOrd="3" destOrd="0" presId="urn:microsoft.com/office/officeart/2005/8/layout/default"/>
    <dgm:cxn modelId="{EE18A0EE-CEC2-4A44-9AD3-1600AE1C87AB}" type="presParOf" srcId="{5149ABDD-8D6F-483A-9075-BB6F68616AF2}" destId="{905795D8-6190-4BD4-B2D7-09AEB5E26F5F}" srcOrd="4" destOrd="0" presId="urn:microsoft.com/office/officeart/2005/8/layout/default"/>
    <dgm:cxn modelId="{8862E3CC-7C01-4375-B9E0-9BFE84CD99A1}" type="presParOf" srcId="{5149ABDD-8D6F-483A-9075-BB6F68616AF2}" destId="{B692546F-941B-4A64-A862-722EBF4419F6}" srcOrd="5" destOrd="0" presId="urn:microsoft.com/office/officeart/2005/8/layout/default"/>
    <dgm:cxn modelId="{04A69750-D685-41FA-8489-C44527B28878}" type="presParOf" srcId="{5149ABDD-8D6F-483A-9075-BB6F68616AF2}" destId="{E86A5703-F3D7-42AD-93FA-4E3F28731843}" srcOrd="6" destOrd="0" presId="urn:microsoft.com/office/officeart/2005/8/layout/default"/>
    <dgm:cxn modelId="{9657AF0B-5518-43A5-937D-FA5234D6FE4B}" type="presParOf" srcId="{5149ABDD-8D6F-483A-9075-BB6F68616AF2}" destId="{4D6397F7-4E60-41A3-9D8F-CD863D26BE13}" srcOrd="7" destOrd="0" presId="urn:microsoft.com/office/officeart/2005/8/layout/default"/>
    <dgm:cxn modelId="{B1343086-4DD6-4165-B888-1100A4801C2C}" type="presParOf" srcId="{5149ABDD-8D6F-483A-9075-BB6F68616AF2}" destId="{83278932-D667-459F-8A80-75CCBFB9132D}" srcOrd="8" destOrd="0" presId="urn:microsoft.com/office/officeart/2005/8/layout/default"/>
    <dgm:cxn modelId="{8B93A45C-7639-44A3-B06D-D8242BE649B5}" type="presParOf" srcId="{5149ABDD-8D6F-483A-9075-BB6F68616AF2}" destId="{57510B8E-EEEA-4FC4-9460-0F35C08447FB}" srcOrd="9" destOrd="0" presId="urn:microsoft.com/office/officeart/2005/8/layout/default"/>
    <dgm:cxn modelId="{84C4DBB3-D631-4B17-B04E-8E64B7B99C59}" type="presParOf" srcId="{5149ABDD-8D6F-483A-9075-BB6F68616AF2}" destId="{1B27F3F6-4637-46F0-8612-2DADC66198F1}" srcOrd="10" destOrd="0" presId="urn:microsoft.com/office/officeart/2005/8/layout/default"/>
    <dgm:cxn modelId="{C29110EE-12F2-4F47-B564-E935F41EC184}" type="presParOf" srcId="{5149ABDD-8D6F-483A-9075-BB6F68616AF2}" destId="{41383437-A909-4B83-8BBC-9CE44F3A7792}" srcOrd="11" destOrd="0" presId="urn:microsoft.com/office/officeart/2005/8/layout/default"/>
    <dgm:cxn modelId="{9A8C0707-4BFF-45CB-810F-EBF72B5F270F}" type="presParOf" srcId="{5149ABDD-8D6F-483A-9075-BB6F68616AF2}" destId="{08713DA0-DD0E-4777-A70D-106C057AC1DE}" srcOrd="12" destOrd="0" presId="urn:microsoft.com/office/officeart/2005/8/layout/default"/>
    <dgm:cxn modelId="{EB2F826A-B827-46E1-A69C-446373FC6A52}" type="presParOf" srcId="{5149ABDD-8D6F-483A-9075-BB6F68616AF2}" destId="{0671A23B-86E7-432F-B651-E97AA4CF0E86}" srcOrd="13" destOrd="0" presId="urn:microsoft.com/office/officeart/2005/8/layout/default"/>
    <dgm:cxn modelId="{EA8E7A33-94CC-4FCF-BDC9-C7D1D3615566}" type="presParOf" srcId="{5149ABDD-8D6F-483A-9075-BB6F68616AF2}" destId="{AA78853F-CBD3-43AE-8778-A90A90A3BB8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3CBF19-AF14-4FE8-A36F-ED227CF3010A}" type="doc">
      <dgm:prSet loTypeId="urn:microsoft.com/office/officeart/2008/layout/VerticalCurvedList" loCatId="list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73B19CC-2E77-4A5A-B3A4-DA15B24776ED}">
      <dgm:prSet phldrT="[Text]" custT="1"/>
      <dgm:spPr/>
      <dgm:t>
        <a:bodyPr/>
        <a:lstStyle/>
        <a:p>
          <a:r>
            <a:rPr lang="en-US" sz="2200" b="0" dirty="0" smtClean="0"/>
            <a:t>School administrators and teachers are concerned about the mental health of students when they come back in the fall. </a:t>
          </a:r>
          <a:endParaRPr lang="en-US" sz="2200" b="0" dirty="0"/>
        </a:p>
      </dgm:t>
    </dgm:pt>
    <dgm:pt modelId="{8B681C2A-E0BF-4CFD-A93F-31F1D6EC972C}" type="parTrans" cxnId="{09E7BA67-0EFE-4A86-82E2-34EED6BA2EB0}">
      <dgm:prSet/>
      <dgm:spPr/>
      <dgm:t>
        <a:bodyPr/>
        <a:lstStyle/>
        <a:p>
          <a:endParaRPr lang="en-US" sz="1800"/>
        </a:p>
      </dgm:t>
    </dgm:pt>
    <dgm:pt modelId="{63601A4C-93FF-4CD8-BFB2-D85B94D8A1E1}" type="sibTrans" cxnId="{09E7BA67-0EFE-4A86-82E2-34EED6BA2EB0}">
      <dgm:prSet/>
      <dgm:spPr/>
      <dgm:t>
        <a:bodyPr/>
        <a:lstStyle/>
        <a:p>
          <a:endParaRPr lang="en-US" sz="1800"/>
        </a:p>
      </dgm:t>
    </dgm:pt>
    <dgm:pt modelId="{8B793CD1-9A17-4214-AF9C-E50AE9B26274}">
      <dgm:prSet phldrT="[Text]" custT="1"/>
      <dgm:spPr/>
      <dgm:t>
        <a:bodyPr/>
        <a:lstStyle/>
        <a:p>
          <a:r>
            <a:rPr lang="en-US" sz="2200" b="0" dirty="0" smtClean="0"/>
            <a:t>Vaping has increased dramatically in schools and youth are vaping in class and in bathrooms (easy to hide).</a:t>
          </a:r>
          <a:endParaRPr lang="en-US" sz="2200" b="0" dirty="0"/>
        </a:p>
      </dgm:t>
    </dgm:pt>
    <dgm:pt modelId="{11FE994E-A8B7-4B48-B75F-304C016AB8BD}" type="parTrans" cxnId="{F9DF7D4F-E333-4EE0-873E-D6C8C50CC455}">
      <dgm:prSet/>
      <dgm:spPr/>
      <dgm:t>
        <a:bodyPr/>
        <a:lstStyle/>
        <a:p>
          <a:endParaRPr lang="en-US" sz="1800"/>
        </a:p>
      </dgm:t>
    </dgm:pt>
    <dgm:pt modelId="{50E04A89-05F5-448B-9424-A3BC9224744B}" type="sibTrans" cxnId="{F9DF7D4F-E333-4EE0-873E-D6C8C50CC455}">
      <dgm:prSet/>
      <dgm:spPr/>
      <dgm:t>
        <a:bodyPr/>
        <a:lstStyle/>
        <a:p>
          <a:endParaRPr lang="en-US" sz="1800"/>
        </a:p>
      </dgm:t>
    </dgm:pt>
    <dgm:pt modelId="{96714D48-2142-41EF-9097-80AF2A0C882F}">
      <dgm:prSet phldrT="[Text]" custT="1"/>
      <dgm:spPr/>
      <dgm:t>
        <a:bodyPr/>
        <a:lstStyle/>
        <a:p>
          <a:r>
            <a:rPr lang="en-US" sz="2200" b="0" dirty="0" smtClean="0"/>
            <a:t>Youth perception of harm of vaping is low.  They’re in denial about nicotine being in vapes and still think it’s just water vapor. </a:t>
          </a:r>
          <a:endParaRPr lang="en-US" sz="2200" b="0" dirty="0"/>
        </a:p>
      </dgm:t>
    </dgm:pt>
    <dgm:pt modelId="{B7E4B2D7-464C-437E-B819-08E7375A3B11}" type="parTrans" cxnId="{54BD9DC1-8393-4431-AB3E-B8F66A3AD6C9}">
      <dgm:prSet/>
      <dgm:spPr/>
      <dgm:t>
        <a:bodyPr/>
        <a:lstStyle/>
        <a:p>
          <a:endParaRPr lang="en-US" sz="1800"/>
        </a:p>
      </dgm:t>
    </dgm:pt>
    <dgm:pt modelId="{534814AF-174A-4ED3-BE3A-C289CAD4CF9A}" type="sibTrans" cxnId="{54BD9DC1-8393-4431-AB3E-B8F66A3AD6C9}">
      <dgm:prSet/>
      <dgm:spPr/>
      <dgm:t>
        <a:bodyPr/>
        <a:lstStyle/>
        <a:p>
          <a:endParaRPr lang="en-US" sz="1800"/>
        </a:p>
      </dgm:t>
    </dgm:pt>
    <dgm:pt modelId="{3278C3CA-BE0F-43ED-91BC-C74053F913FF}">
      <dgm:prSet custT="1"/>
      <dgm:spPr/>
      <dgm:t>
        <a:bodyPr/>
        <a:lstStyle/>
        <a:p>
          <a:r>
            <a:rPr lang="en-US" sz="2200" dirty="0" smtClean="0"/>
            <a:t>Youth perception of harm of marijuana is low given it’s legalization and prevalence.</a:t>
          </a:r>
          <a:endParaRPr lang="en-US" sz="2200" dirty="0"/>
        </a:p>
      </dgm:t>
    </dgm:pt>
    <dgm:pt modelId="{1BFFDD6C-B395-4E87-98F8-DED0523DB96A}" type="parTrans" cxnId="{EEE40883-0347-4BF8-99E4-D6D63F349964}">
      <dgm:prSet/>
      <dgm:spPr/>
      <dgm:t>
        <a:bodyPr/>
        <a:lstStyle/>
        <a:p>
          <a:endParaRPr lang="en-US" sz="1800"/>
        </a:p>
      </dgm:t>
    </dgm:pt>
    <dgm:pt modelId="{16F612F3-7131-42F6-B0DA-73F23034E20B}" type="sibTrans" cxnId="{EEE40883-0347-4BF8-99E4-D6D63F349964}">
      <dgm:prSet/>
      <dgm:spPr/>
      <dgm:t>
        <a:bodyPr/>
        <a:lstStyle/>
        <a:p>
          <a:endParaRPr lang="en-US" sz="1800"/>
        </a:p>
      </dgm:t>
    </dgm:pt>
    <dgm:pt modelId="{0DB51D27-02A4-43C0-B9A9-31030F472F64}">
      <dgm:prSet custT="1"/>
      <dgm:spPr/>
      <dgm:t>
        <a:bodyPr/>
        <a:lstStyle/>
        <a:p>
          <a:r>
            <a:rPr lang="en-US" sz="2200" b="0" dirty="0" smtClean="0"/>
            <a:t>Increased need for social emotional support in schools.</a:t>
          </a:r>
          <a:endParaRPr lang="en-US" sz="2200" b="0" dirty="0"/>
        </a:p>
      </dgm:t>
    </dgm:pt>
    <dgm:pt modelId="{3805136F-BE05-4AA3-89D0-97C3263805AD}" type="parTrans" cxnId="{5BCBEABF-3186-4832-8CC6-3E5BFED6110F}">
      <dgm:prSet/>
      <dgm:spPr/>
      <dgm:t>
        <a:bodyPr/>
        <a:lstStyle/>
        <a:p>
          <a:endParaRPr lang="en-US" sz="1800"/>
        </a:p>
      </dgm:t>
    </dgm:pt>
    <dgm:pt modelId="{EDEFDF3D-FE97-4611-8A00-71E1B6DD3B71}" type="sibTrans" cxnId="{5BCBEABF-3186-4832-8CC6-3E5BFED6110F}">
      <dgm:prSet/>
      <dgm:spPr/>
      <dgm:t>
        <a:bodyPr/>
        <a:lstStyle/>
        <a:p>
          <a:endParaRPr lang="en-US" sz="1800"/>
        </a:p>
      </dgm:t>
    </dgm:pt>
    <dgm:pt modelId="{EDEA6386-0ADF-49D9-AC8D-F6D845561C2D}" type="pres">
      <dgm:prSet presAssocID="{DB3CBF19-AF14-4FE8-A36F-ED227CF3010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AFB11E7-E9B5-49DA-99EE-F349F55D5E41}" type="pres">
      <dgm:prSet presAssocID="{DB3CBF19-AF14-4FE8-A36F-ED227CF3010A}" presName="Name1" presStyleCnt="0"/>
      <dgm:spPr/>
      <dgm:t>
        <a:bodyPr/>
        <a:lstStyle/>
        <a:p>
          <a:endParaRPr lang="en-US"/>
        </a:p>
      </dgm:t>
    </dgm:pt>
    <dgm:pt modelId="{E0C1D183-65B5-41F3-95D5-3D9FB3F0608C}" type="pres">
      <dgm:prSet presAssocID="{DB3CBF19-AF14-4FE8-A36F-ED227CF3010A}" presName="cycle" presStyleCnt="0"/>
      <dgm:spPr/>
      <dgm:t>
        <a:bodyPr/>
        <a:lstStyle/>
        <a:p>
          <a:endParaRPr lang="en-US"/>
        </a:p>
      </dgm:t>
    </dgm:pt>
    <dgm:pt modelId="{7DEFE232-5386-4FD2-BC68-35B0288C3374}" type="pres">
      <dgm:prSet presAssocID="{DB3CBF19-AF14-4FE8-A36F-ED227CF3010A}" presName="srcNode" presStyleLbl="node1" presStyleIdx="0" presStyleCnt="5"/>
      <dgm:spPr/>
      <dgm:t>
        <a:bodyPr/>
        <a:lstStyle/>
        <a:p>
          <a:endParaRPr lang="en-US"/>
        </a:p>
      </dgm:t>
    </dgm:pt>
    <dgm:pt modelId="{A810D628-5430-48F0-80DB-01D91C12D167}" type="pres">
      <dgm:prSet presAssocID="{DB3CBF19-AF14-4FE8-A36F-ED227CF3010A}" presName="conn" presStyleLbl="parChTrans1D2" presStyleIdx="0" presStyleCnt="1"/>
      <dgm:spPr/>
      <dgm:t>
        <a:bodyPr/>
        <a:lstStyle/>
        <a:p>
          <a:endParaRPr lang="en-US"/>
        </a:p>
      </dgm:t>
    </dgm:pt>
    <dgm:pt modelId="{99F43921-B2AA-4548-B780-98CB3AEC07EC}" type="pres">
      <dgm:prSet presAssocID="{DB3CBF19-AF14-4FE8-A36F-ED227CF3010A}" presName="extraNode" presStyleLbl="node1" presStyleIdx="0" presStyleCnt="5"/>
      <dgm:spPr/>
      <dgm:t>
        <a:bodyPr/>
        <a:lstStyle/>
        <a:p>
          <a:endParaRPr lang="en-US"/>
        </a:p>
      </dgm:t>
    </dgm:pt>
    <dgm:pt modelId="{D3A3899B-BDD2-4D99-8046-B03E4C5BCF70}" type="pres">
      <dgm:prSet presAssocID="{DB3CBF19-AF14-4FE8-A36F-ED227CF3010A}" presName="dstNode" presStyleLbl="node1" presStyleIdx="0" presStyleCnt="5"/>
      <dgm:spPr/>
      <dgm:t>
        <a:bodyPr/>
        <a:lstStyle/>
        <a:p>
          <a:endParaRPr lang="en-US"/>
        </a:p>
      </dgm:t>
    </dgm:pt>
    <dgm:pt modelId="{AC1E8F5C-781F-4DD3-8B07-6C4B140BB425}" type="pres">
      <dgm:prSet presAssocID="{973B19CC-2E77-4A5A-B3A4-DA15B24776E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F3C4B-323C-4B0F-93CE-DE0FB35A93CD}" type="pres">
      <dgm:prSet presAssocID="{973B19CC-2E77-4A5A-B3A4-DA15B24776ED}" presName="accent_1" presStyleCnt="0"/>
      <dgm:spPr/>
      <dgm:t>
        <a:bodyPr/>
        <a:lstStyle/>
        <a:p>
          <a:endParaRPr lang="en-US"/>
        </a:p>
      </dgm:t>
    </dgm:pt>
    <dgm:pt modelId="{2FE7509B-86E0-4703-B4DE-7D16E587A799}" type="pres">
      <dgm:prSet presAssocID="{973B19CC-2E77-4A5A-B3A4-DA15B24776ED}" presName="accentRepeatNode" presStyleLbl="solidFgAcc1" presStyleIdx="0" presStyleCnt="5"/>
      <dgm:spPr/>
      <dgm:t>
        <a:bodyPr/>
        <a:lstStyle/>
        <a:p>
          <a:endParaRPr lang="en-US"/>
        </a:p>
      </dgm:t>
    </dgm:pt>
    <dgm:pt modelId="{BA5B3FED-564D-4105-A0F9-2B0C93B02529}" type="pres">
      <dgm:prSet presAssocID="{8B793CD1-9A17-4214-AF9C-E50AE9B26274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422330-B68F-4822-A881-D83FEB1BDE95}" type="pres">
      <dgm:prSet presAssocID="{8B793CD1-9A17-4214-AF9C-E50AE9B26274}" presName="accent_2" presStyleCnt="0"/>
      <dgm:spPr/>
      <dgm:t>
        <a:bodyPr/>
        <a:lstStyle/>
        <a:p>
          <a:endParaRPr lang="en-US"/>
        </a:p>
      </dgm:t>
    </dgm:pt>
    <dgm:pt modelId="{EEEA48E9-CC7A-4D29-AD7E-6E2B1459625A}" type="pres">
      <dgm:prSet presAssocID="{8B793CD1-9A17-4214-AF9C-E50AE9B26274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EED4642F-3D6B-4B81-ABE9-4EDF8DFF546A}" type="pres">
      <dgm:prSet presAssocID="{96714D48-2142-41EF-9097-80AF2A0C882F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9AD75-43C3-4197-90F7-F82DECD9CA46}" type="pres">
      <dgm:prSet presAssocID="{96714D48-2142-41EF-9097-80AF2A0C882F}" presName="accent_3" presStyleCnt="0"/>
      <dgm:spPr/>
      <dgm:t>
        <a:bodyPr/>
        <a:lstStyle/>
        <a:p>
          <a:endParaRPr lang="en-US"/>
        </a:p>
      </dgm:t>
    </dgm:pt>
    <dgm:pt modelId="{FBA84454-CF47-4CB3-A07F-344E126A3C76}" type="pres">
      <dgm:prSet presAssocID="{96714D48-2142-41EF-9097-80AF2A0C882F}" presName="accentRepeatNode" presStyleLbl="solidFgAcc1" presStyleIdx="2" presStyleCnt="5"/>
      <dgm:spPr/>
      <dgm:t>
        <a:bodyPr/>
        <a:lstStyle/>
        <a:p>
          <a:endParaRPr lang="en-US"/>
        </a:p>
      </dgm:t>
    </dgm:pt>
    <dgm:pt modelId="{1BD4B31D-0CEF-46F8-8F8E-646EF629EB27}" type="pres">
      <dgm:prSet presAssocID="{3278C3CA-BE0F-43ED-91BC-C74053F913F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1275B2-6B25-4D63-95B3-F204A3930834}" type="pres">
      <dgm:prSet presAssocID="{3278C3CA-BE0F-43ED-91BC-C74053F913FF}" presName="accent_4" presStyleCnt="0"/>
      <dgm:spPr/>
      <dgm:t>
        <a:bodyPr/>
        <a:lstStyle/>
        <a:p>
          <a:endParaRPr lang="en-US"/>
        </a:p>
      </dgm:t>
    </dgm:pt>
    <dgm:pt modelId="{3EC98840-1A70-4171-B0FA-F562B2ECCE21}" type="pres">
      <dgm:prSet presAssocID="{3278C3CA-BE0F-43ED-91BC-C74053F913FF}" presName="accentRepeatNode" presStyleLbl="solidFgAcc1" presStyleIdx="3" presStyleCnt="5"/>
      <dgm:spPr/>
      <dgm:t>
        <a:bodyPr/>
        <a:lstStyle/>
        <a:p>
          <a:endParaRPr lang="en-US"/>
        </a:p>
      </dgm:t>
    </dgm:pt>
    <dgm:pt modelId="{BEBCFC6B-C062-49BC-94E1-14E832D39FB7}" type="pres">
      <dgm:prSet presAssocID="{0DB51D27-02A4-43C0-B9A9-31030F472F64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244C3-D740-454E-82AB-F9A6F7AFB51D}" type="pres">
      <dgm:prSet presAssocID="{0DB51D27-02A4-43C0-B9A9-31030F472F64}" presName="accent_5" presStyleCnt="0"/>
      <dgm:spPr/>
      <dgm:t>
        <a:bodyPr/>
        <a:lstStyle/>
        <a:p>
          <a:endParaRPr lang="en-US"/>
        </a:p>
      </dgm:t>
    </dgm:pt>
    <dgm:pt modelId="{3A32EF5B-147A-4EBD-851F-867704CFE74E}" type="pres">
      <dgm:prSet presAssocID="{0DB51D27-02A4-43C0-B9A9-31030F472F64}" presName="accentRepeatNode" presStyleLbl="solidFgAcc1" presStyleIdx="4" presStyleCnt="5"/>
      <dgm:spPr/>
      <dgm:t>
        <a:bodyPr/>
        <a:lstStyle/>
        <a:p>
          <a:endParaRPr lang="en-US"/>
        </a:p>
      </dgm:t>
    </dgm:pt>
  </dgm:ptLst>
  <dgm:cxnLst>
    <dgm:cxn modelId="{FFCB6052-FA72-4F4A-A48C-A7E906188651}" type="presOf" srcId="{63601A4C-93FF-4CD8-BFB2-D85B94D8A1E1}" destId="{A810D628-5430-48F0-80DB-01D91C12D167}" srcOrd="0" destOrd="0" presId="urn:microsoft.com/office/officeart/2008/layout/VerticalCurvedList"/>
    <dgm:cxn modelId="{9DA61791-CA6F-4157-9D1A-B468E51E73C3}" type="presOf" srcId="{DB3CBF19-AF14-4FE8-A36F-ED227CF3010A}" destId="{EDEA6386-0ADF-49D9-AC8D-F6D845561C2D}" srcOrd="0" destOrd="0" presId="urn:microsoft.com/office/officeart/2008/layout/VerticalCurvedList"/>
    <dgm:cxn modelId="{F9DF7D4F-E333-4EE0-873E-D6C8C50CC455}" srcId="{DB3CBF19-AF14-4FE8-A36F-ED227CF3010A}" destId="{8B793CD1-9A17-4214-AF9C-E50AE9B26274}" srcOrd="1" destOrd="0" parTransId="{11FE994E-A8B7-4B48-B75F-304C016AB8BD}" sibTransId="{50E04A89-05F5-448B-9424-A3BC9224744B}"/>
    <dgm:cxn modelId="{AAB8CCD2-89D0-4046-B7D6-D43A4B71432B}" type="presOf" srcId="{8B793CD1-9A17-4214-AF9C-E50AE9B26274}" destId="{BA5B3FED-564D-4105-A0F9-2B0C93B02529}" srcOrd="0" destOrd="0" presId="urn:microsoft.com/office/officeart/2008/layout/VerticalCurvedList"/>
    <dgm:cxn modelId="{3CF42536-4987-480F-B364-EE51FD46927E}" type="presOf" srcId="{3278C3CA-BE0F-43ED-91BC-C74053F913FF}" destId="{1BD4B31D-0CEF-46F8-8F8E-646EF629EB27}" srcOrd="0" destOrd="0" presId="urn:microsoft.com/office/officeart/2008/layout/VerticalCurvedList"/>
    <dgm:cxn modelId="{5BCBEABF-3186-4832-8CC6-3E5BFED6110F}" srcId="{DB3CBF19-AF14-4FE8-A36F-ED227CF3010A}" destId="{0DB51D27-02A4-43C0-B9A9-31030F472F64}" srcOrd="4" destOrd="0" parTransId="{3805136F-BE05-4AA3-89D0-97C3263805AD}" sibTransId="{EDEFDF3D-FE97-4611-8A00-71E1B6DD3B71}"/>
    <dgm:cxn modelId="{54BD9DC1-8393-4431-AB3E-B8F66A3AD6C9}" srcId="{DB3CBF19-AF14-4FE8-A36F-ED227CF3010A}" destId="{96714D48-2142-41EF-9097-80AF2A0C882F}" srcOrd="2" destOrd="0" parTransId="{B7E4B2D7-464C-437E-B819-08E7375A3B11}" sibTransId="{534814AF-174A-4ED3-BE3A-C289CAD4CF9A}"/>
    <dgm:cxn modelId="{EDF419F7-419B-4AFF-BA88-41D54612CD4B}" type="presOf" srcId="{0DB51D27-02A4-43C0-B9A9-31030F472F64}" destId="{BEBCFC6B-C062-49BC-94E1-14E832D39FB7}" srcOrd="0" destOrd="0" presId="urn:microsoft.com/office/officeart/2008/layout/VerticalCurvedList"/>
    <dgm:cxn modelId="{09E7BA67-0EFE-4A86-82E2-34EED6BA2EB0}" srcId="{DB3CBF19-AF14-4FE8-A36F-ED227CF3010A}" destId="{973B19CC-2E77-4A5A-B3A4-DA15B24776ED}" srcOrd="0" destOrd="0" parTransId="{8B681C2A-E0BF-4CFD-A93F-31F1D6EC972C}" sibTransId="{63601A4C-93FF-4CD8-BFB2-D85B94D8A1E1}"/>
    <dgm:cxn modelId="{5D484445-B0AF-4F1E-A0A7-99A3B356066E}" type="presOf" srcId="{96714D48-2142-41EF-9097-80AF2A0C882F}" destId="{EED4642F-3D6B-4B81-ABE9-4EDF8DFF546A}" srcOrd="0" destOrd="0" presId="urn:microsoft.com/office/officeart/2008/layout/VerticalCurvedList"/>
    <dgm:cxn modelId="{D191551A-92DF-47E9-A1FB-477A53B4DB5B}" type="presOf" srcId="{973B19CC-2E77-4A5A-B3A4-DA15B24776ED}" destId="{AC1E8F5C-781F-4DD3-8B07-6C4B140BB425}" srcOrd="0" destOrd="0" presId="urn:microsoft.com/office/officeart/2008/layout/VerticalCurvedList"/>
    <dgm:cxn modelId="{EEE40883-0347-4BF8-99E4-D6D63F349964}" srcId="{DB3CBF19-AF14-4FE8-A36F-ED227CF3010A}" destId="{3278C3CA-BE0F-43ED-91BC-C74053F913FF}" srcOrd="3" destOrd="0" parTransId="{1BFFDD6C-B395-4E87-98F8-DED0523DB96A}" sibTransId="{16F612F3-7131-42F6-B0DA-73F23034E20B}"/>
    <dgm:cxn modelId="{617D5E1E-7D86-442B-B5F0-7D59E2ED6EE2}" type="presParOf" srcId="{EDEA6386-0ADF-49D9-AC8D-F6D845561C2D}" destId="{0AFB11E7-E9B5-49DA-99EE-F349F55D5E41}" srcOrd="0" destOrd="0" presId="urn:microsoft.com/office/officeart/2008/layout/VerticalCurvedList"/>
    <dgm:cxn modelId="{585B1AF8-D7E5-46B9-9D9A-94E8993D333D}" type="presParOf" srcId="{0AFB11E7-E9B5-49DA-99EE-F349F55D5E41}" destId="{E0C1D183-65B5-41F3-95D5-3D9FB3F0608C}" srcOrd="0" destOrd="0" presId="urn:microsoft.com/office/officeart/2008/layout/VerticalCurvedList"/>
    <dgm:cxn modelId="{EC9CAAE6-F290-4336-8317-79F70B3671C4}" type="presParOf" srcId="{E0C1D183-65B5-41F3-95D5-3D9FB3F0608C}" destId="{7DEFE232-5386-4FD2-BC68-35B0288C3374}" srcOrd="0" destOrd="0" presId="urn:microsoft.com/office/officeart/2008/layout/VerticalCurvedList"/>
    <dgm:cxn modelId="{7888748A-65FA-4E89-87C3-9B300586CC03}" type="presParOf" srcId="{E0C1D183-65B5-41F3-95D5-3D9FB3F0608C}" destId="{A810D628-5430-48F0-80DB-01D91C12D167}" srcOrd="1" destOrd="0" presId="urn:microsoft.com/office/officeart/2008/layout/VerticalCurvedList"/>
    <dgm:cxn modelId="{2B1E1ECC-334C-4D44-877E-CAFF9081CC8B}" type="presParOf" srcId="{E0C1D183-65B5-41F3-95D5-3D9FB3F0608C}" destId="{99F43921-B2AA-4548-B780-98CB3AEC07EC}" srcOrd="2" destOrd="0" presId="urn:microsoft.com/office/officeart/2008/layout/VerticalCurvedList"/>
    <dgm:cxn modelId="{421521FA-3138-4D6E-B71C-DE1DF68F731C}" type="presParOf" srcId="{E0C1D183-65B5-41F3-95D5-3D9FB3F0608C}" destId="{D3A3899B-BDD2-4D99-8046-B03E4C5BCF70}" srcOrd="3" destOrd="0" presId="urn:microsoft.com/office/officeart/2008/layout/VerticalCurvedList"/>
    <dgm:cxn modelId="{7B24C324-3B46-4B7C-9873-5D94493D3C1B}" type="presParOf" srcId="{0AFB11E7-E9B5-49DA-99EE-F349F55D5E41}" destId="{AC1E8F5C-781F-4DD3-8B07-6C4B140BB425}" srcOrd="1" destOrd="0" presId="urn:microsoft.com/office/officeart/2008/layout/VerticalCurvedList"/>
    <dgm:cxn modelId="{9472E8DE-37F4-48FB-9172-9308ABA2DCA7}" type="presParOf" srcId="{0AFB11E7-E9B5-49DA-99EE-F349F55D5E41}" destId="{FE8F3C4B-323C-4B0F-93CE-DE0FB35A93CD}" srcOrd="2" destOrd="0" presId="urn:microsoft.com/office/officeart/2008/layout/VerticalCurvedList"/>
    <dgm:cxn modelId="{E0B183E5-EA29-4346-8DC4-FE5420E9073C}" type="presParOf" srcId="{FE8F3C4B-323C-4B0F-93CE-DE0FB35A93CD}" destId="{2FE7509B-86E0-4703-B4DE-7D16E587A799}" srcOrd="0" destOrd="0" presId="urn:microsoft.com/office/officeart/2008/layout/VerticalCurvedList"/>
    <dgm:cxn modelId="{55306661-3F18-4967-B9A3-C7A72970EEF4}" type="presParOf" srcId="{0AFB11E7-E9B5-49DA-99EE-F349F55D5E41}" destId="{BA5B3FED-564D-4105-A0F9-2B0C93B02529}" srcOrd="3" destOrd="0" presId="urn:microsoft.com/office/officeart/2008/layout/VerticalCurvedList"/>
    <dgm:cxn modelId="{9D653302-41D6-421A-918D-4A1D2727A940}" type="presParOf" srcId="{0AFB11E7-E9B5-49DA-99EE-F349F55D5E41}" destId="{E3422330-B68F-4822-A881-D83FEB1BDE95}" srcOrd="4" destOrd="0" presId="urn:microsoft.com/office/officeart/2008/layout/VerticalCurvedList"/>
    <dgm:cxn modelId="{A55FCEC2-14D8-4E1F-A23A-5D8EEDC49BFD}" type="presParOf" srcId="{E3422330-B68F-4822-A881-D83FEB1BDE95}" destId="{EEEA48E9-CC7A-4D29-AD7E-6E2B1459625A}" srcOrd="0" destOrd="0" presId="urn:microsoft.com/office/officeart/2008/layout/VerticalCurvedList"/>
    <dgm:cxn modelId="{0D8AEB4C-6B79-4DD7-A955-914FE761039A}" type="presParOf" srcId="{0AFB11E7-E9B5-49DA-99EE-F349F55D5E41}" destId="{EED4642F-3D6B-4B81-ABE9-4EDF8DFF546A}" srcOrd="5" destOrd="0" presId="urn:microsoft.com/office/officeart/2008/layout/VerticalCurvedList"/>
    <dgm:cxn modelId="{7F14A995-6562-43B2-A80E-46D51CA57524}" type="presParOf" srcId="{0AFB11E7-E9B5-49DA-99EE-F349F55D5E41}" destId="{1159AD75-43C3-4197-90F7-F82DECD9CA46}" srcOrd="6" destOrd="0" presId="urn:microsoft.com/office/officeart/2008/layout/VerticalCurvedList"/>
    <dgm:cxn modelId="{259427F0-75CF-4441-999A-776F44ABA9CD}" type="presParOf" srcId="{1159AD75-43C3-4197-90F7-F82DECD9CA46}" destId="{FBA84454-CF47-4CB3-A07F-344E126A3C76}" srcOrd="0" destOrd="0" presId="urn:microsoft.com/office/officeart/2008/layout/VerticalCurvedList"/>
    <dgm:cxn modelId="{3BC5FDA3-A768-4D9B-8F46-51D4C79B4B7C}" type="presParOf" srcId="{0AFB11E7-E9B5-49DA-99EE-F349F55D5E41}" destId="{1BD4B31D-0CEF-46F8-8F8E-646EF629EB27}" srcOrd="7" destOrd="0" presId="urn:microsoft.com/office/officeart/2008/layout/VerticalCurvedList"/>
    <dgm:cxn modelId="{21D16247-EE40-4238-A163-BF4668D81111}" type="presParOf" srcId="{0AFB11E7-E9B5-49DA-99EE-F349F55D5E41}" destId="{C21275B2-6B25-4D63-95B3-F204A3930834}" srcOrd="8" destOrd="0" presId="urn:microsoft.com/office/officeart/2008/layout/VerticalCurvedList"/>
    <dgm:cxn modelId="{B28B0D66-3904-448E-A3F8-154B7D846D4D}" type="presParOf" srcId="{C21275B2-6B25-4D63-95B3-F204A3930834}" destId="{3EC98840-1A70-4171-B0FA-F562B2ECCE21}" srcOrd="0" destOrd="0" presId="urn:microsoft.com/office/officeart/2008/layout/VerticalCurvedList"/>
    <dgm:cxn modelId="{8D20C482-BD93-4E9E-9FAF-0598061734B4}" type="presParOf" srcId="{0AFB11E7-E9B5-49DA-99EE-F349F55D5E41}" destId="{BEBCFC6B-C062-49BC-94E1-14E832D39FB7}" srcOrd="9" destOrd="0" presId="urn:microsoft.com/office/officeart/2008/layout/VerticalCurvedList"/>
    <dgm:cxn modelId="{FD1B8DB7-878E-4F62-9545-1B7B6F8D1F40}" type="presParOf" srcId="{0AFB11E7-E9B5-49DA-99EE-F349F55D5E41}" destId="{C37244C3-D740-454E-82AB-F9A6F7AFB51D}" srcOrd="10" destOrd="0" presId="urn:microsoft.com/office/officeart/2008/layout/VerticalCurvedList"/>
    <dgm:cxn modelId="{134D2320-45B7-4BFA-A042-8DBBF7933CB8}" type="presParOf" srcId="{C37244C3-D740-454E-82AB-F9A6F7AFB51D}" destId="{3A32EF5B-147A-4EBD-851F-867704CFE74E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61D5B5-AD8D-432E-97A0-5242C18F92FA}" type="doc">
      <dgm:prSet loTypeId="urn:microsoft.com/office/officeart/2008/layout/VerticalCurvedList" loCatId="list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F76B8C9B-8160-436B-962A-44582D505C82}">
      <dgm:prSet custT="1"/>
      <dgm:spPr/>
      <dgm:t>
        <a:bodyPr/>
        <a:lstStyle/>
        <a:p>
          <a:r>
            <a:rPr lang="en-US" sz="2200" b="1" dirty="0" smtClean="0"/>
            <a:t>In-house school diversion programs are needed. </a:t>
          </a:r>
        </a:p>
      </dgm:t>
    </dgm:pt>
    <dgm:pt modelId="{FFC7BE78-DA70-446F-89B1-4081DD4F7F79}" type="parTrans" cxnId="{DFC5C9A7-6911-492A-A038-3A580BE46FA3}">
      <dgm:prSet/>
      <dgm:spPr/>
      <dgm:t>
        <a:bodyPr/>
        <a:lstStyle/>
        <a:p>
          <a:endParaRPr lang="en-US" b="1"/>
        </a:p>
      </dgm:t>
    </dgm:pt>
    <dgm:pt modelId="{48EAEC42-1C13-40FD-9AF6-A37B63547F79}" type="sibTrans" cxnId="{DFC5C9A7-6911-492A-A038-3A580BE46FA3}">
      <dgm:prSet/>
      <dgm:spPr/>
      <dgm:t>
        <a:bodyPr/>
        <a:lstStyle/>
        <a:p>
          <a:endParaRPr lang="en-US" b="1"/>
        </a:p>
      </dgm:t>
    </dgm:pt>
    <dgm:pt modelId="{F91E71B8-EEFB-45DB-A849-C066B0F8E29D}">
      <dgm:prSet/>
      <dgm:spPr/>
      <dgm:t>
        <a:bodyPr/>
        <a:lstStyle/>
        <a:p>
          <a:r>
            <a:rPr lang="en-US" b="1" dirty="0" smtClean="0"/>
            <a:t>Access to substance use resources, therapy, and treatment is an issue in this region.</a:t>
          </a:r>
          <a:endParaRPr lang="en-US" b="1" dirty="0"/>
        </a:p>
      </dgm:t>
    </dgm:pt>
    <dgm:pt modelId="{5ABD764C-85B6-48B8-BF12-C6F3809A8BE5}" type="parTrans" cxnId="{FADA4590-E606-47F1-981F-93216B09C772}">
      <dgm:prSet/>
      <dgm:spPr/>
      <dgm:t>
        <a:bodyPr/>
        <a:lstStyle/>
        <a:p>
          <a:endParaRPr lang="en-US" b="1"/>
        </a:p>
      </dgm:t>
    </dgm:pt>
    <dgm:pt modelId="{D43A5363-6780-4528-9DFC-B1C1172A1552}" type="sibTrans" cxnId="{FADA4590-E606-47F1-981F-93216B09C772}">
      <dgm:prSet/>
      <dgm:spPr/>
      <dgm:t>
        <a:bodyPr/>
        <a:lstStyle/>
        <a:p>
          <a:endParaRPr lang="en-US" b="1"/>
        </a:p>
      </dgm:t>
    </dgm:pt>
    <dgm:pt modelId="{809FC1E0-C69C-4B09-B9A8-5F1B414133A8}">
      <dgm:prSet/>
      <dgm:spPr/>
      <dgm:t>
        <a:bodyPr/>
        <a:lstStyle/>
        <a:p>
          <a:r>
            <a:rPr lang="en-US" b="1" dirty="0" smtClean="0"/>
            <a:t>More parent support is needed as many don’t know what to do to help their children who are using. </a:t>
          </a:r>
          <a:endParaRPr lang="en-US" b="1" dirty="0"/>
        </a:p>
      </dgm:t>
    </dgm:pt>
    <dgm:pt modelId="{A04CD7CE-017D-4145-ACD3-9A7437D60751}" type="parTrans" cxnId="{4B234BA6-F471-4F3C-98EC-0CD7AF2004D3}">
      <dgm:prSet/>
      <dgm:spPr/>
      <dgm:t>
        <a:bodyPr/>
        <a:lstStyle/>
        <a:p>
          <a:endParaRPr lang="en-US" b="1"/>
        </a:p>
      </dgm:t>
    </dgm:pt>
    <dgm:pt modelId="{197B8977-7C0B-4586-A1FE-3AEB7C0E686E}" type="sibTrans" cxnId="{4B234BA6-F471-4F3C-98EC-0CD7AF2004D3}">
      <dgm:prSet/>
      <dgm:spPr/>
      <dgm:t>
        <a:bodyPr/>
        <a:lstStyle/>
        <a:p>
          <a:endParaRPr lang="en-US" b="1"/>
        </a:p>
      </dgm:t>
    </dgm:pt>
    <dgm:pt modelId="{A7A10C3B-B41C-4ABA-BBC6-843249D445DC}">
      <dgm:prSet custT="1"/>
      <dgm:spPr/>
      <dgm:t>
        <a:bodyPr/>
        <a:lstStyle/>
        <a:p>
          <a:r>
            <a:rPr lang="en-US" sz="1950" b="1" dirty="0" smtClean="0"/>
            <a:t>The MA Interscholastic Athletic Association (MIAA) is challenging schools to use education as opposed to punitive consequences for athletes caught using substances.</a:t>
          </a:r>
        </a:p>
      </dgm:t>
    </dgm:pt>
    <dgm:pt modelId="{6D68B02D-A9D1-42AF-A3F4-D89C58CDA3E4}" type="parTrans" cxnId="{E2A4791E-CD18-4F1C-9E31-27FBDD69D15B}">
      <dgm:prSet/>
      <dgm:spPr/>
      <dgm:t>
        <a:bodyPr/>
        <a:lstStyle/>
        <a:p>
          <a:endParaRPr lang="en-US" b="1"/>
        </a:p>
      </dgm:t>
    </dgm:pt>
    <dgm:pt modelId="{2428F462-3D49-42B3-A514-5343ED514515}" type="sibTrans" cxnId="{E2A4791E-CD18-4F1C-9E31-27FBDD69D15B}">
      <dgm:prSet/>
      <dgm:spPr/>
      <dgm:t>
        <a:bodyPr/>
        <a:lstStyle/>
        <a:p>
          <a:endParaRPr lang="en-US" b="1"/>
        </a:p>
      </dgm:t>
    </dgm:pt>
    <dgm:pt modelId="{AF0451DA-2792-41B2-9A44-6272D46AE6AE}">
      <dgm:prSet custT="1"/>
      <dgm:spPr/>
      <dgm:t>
        <a:bodyPr/>
        <a:lstStyle/>
        <a:p>
          <a:r>
            <a:rPr lang="en-US" sz="2200" b="1" dirty="0" smtClean="0"/>
            <a:t>Many youth aren’t using opioids; however, alcohol, marijuana and nicotine can lead to harder drug use.  </a:t>
          </a:r>
          <a:endParaRPr lang="en-US" sz="2200" b="1" dirty="0"/>
        </a:p>
      </dgm:t>
    </dgm:pt>
    <dgm:pt modelId="{7C4B3B5A-0405-479D-A225-B9EFA54C0F54}" type="parTrans" cxnId="{91FC42C3-95E0-414C-8C24-B12DC934FAC7}">
      <dgm:prSet/>
      <dgm:spPr/>
      <dgm:t>
        <a:bodyPr/>
        <a:lstStyle/>
        <a:p>
          <a:endParaRPr lang="en-US" b="1"/>
        </a:p>
      </dgm:t>
    </dgm:pt>
    <dgm:pt modelId="{D710A061-BE3B-4488-836E-74127D212B1D}" type="sibTrans" cxnId="{91FC42C3-95E0-414C-8C24-B12DC934FAC7}">
      <dgm:prSet/>
      <dgm:spPr/>
      <dgm:t>
        <a:bodyPr/>
        <a:lstStyle/>
        <a:p>
          <a:endParaRPr lang="en-US" b="1"/>
        </a:p>
      </dgm:t>
    </dgm:pt>
    <dgm:pt modelId="{20C06C8F-6959-449C-AEEA-577E1423C304}" type="pres">
      <dgm:prSet presAssocID="{4C61D5B5-AD8D-432E-97A0-5242C18F92F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29580EC-0AA3-4EC4-A0AC-A8DC5969E04E}" type="pres">
      <dgm:prSet presAssocID="{4C61D5B5-AD8D-432E-97A0-5242C18F92FA}" presName="Name1" presStyleCnt="0"/>
      <dgm:spPr/>
    </dgm:pt>
    <dgm:pt modelId="{71E8BCBB-5CB9-452F-BBBC-402DC89B1734}" type="pres">
      <dgm:prSet presAssocID="{4C61D5B5-AD8D-432E-97A0-5242C18F92FA}" presName="cycle" presStyleCnt="0"/>
      <dgm:spPr/>
    </dgm:pt>
    <dgm:pt modelId="{7C9BB07C-B66A-48CC-8CAB-4450B0217782}" type="pres">
      <dgm:prSet presAssocID="{4C61D5B5-AD8D-432E-97A0-5242C18F92FA}" presName="srcNode" presStyleLbl="node1" presStyleIdx="0" presStyleCnt="5"/>
      <dgm:spPr/>
    </dgm:pt>
    <dgm:pt modelId="{EDC4A4F1-38CB-4908-96D5-4CC8C0EB2737}" type="pres">
      <dgm:prSet presAssocID="{4C61D5B5-AD8D-432E-97A0-5242C18F92FA}" presName="conn" presStyleLbl="parChTrans1D2" presStyleIdx="0" presStyleCnt="1"/>
      <dgm:spPr/>
      <dgm:t>
        <a:bodyPr/>
        <a:lstStyle/>
        <a:p>
          <a:endParaRPr lang="en-US"/>
        </a:p>
      </dgm:t>
    </dgm:pt>
    <dgm:pt modelId="{077DC043-BFB3-45D5-B91E-E325B863EE97}" type="pres">
      <dgm:prSet presAssocID="{4C61D5B5-AD8D-432E-97A0-5242C18F92FA}" presName="extraNode" presStyleLbl="node1" presStyleIdx="0" presStyleCnt="5"/>
      <dgm:spPr/>
    </dgm:pt>
    <dgm:pt modelId="{6F2058BA-3402-44B7-97E3-B88ACFAF6893}" type="pres">
      <dgm:prSet presAssocID="{4C61D5B5-AD8D-432E-97A0-5242C18F92FA}" presName="dstNode" presStyleLbl="node1" presStyleIdx="0" presStyleCnt="5"/>
      <dgm:spPr/>
    </dgm:pt>
    <dgm:pt modelId="{AD84B0BA-14B5-4C7B-921A-94D3295E9042}" type="pres">
      <dgm:prSet presAssocID="{AF0451DA-2792-41B2-9A44-6272D46AE6AE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29802-AF44-4BB0-B76A-1102FF1BB6A2}" type="pres">
      <dgm:prSet presAssocID="{AF0451DA-2792-41B2-9A44-6272D46AE6AE}" presName="accent_1" presStyleCnt="0"/>
      <dgm:spPr/>
    </dgm:pt>
    <dgm:pt modelId="{2D95E156-CAD7-4BA9-A65E-A700E9CDC28C}" type="pres">
      <dgm:prSet presAssocID="{AF0451DA-2792-41B2-9A44-6272D46AE6AE}" presName="accentRepeatNode" presStyleLbl="solidFgAcc1" presStyleIdx="0" presStyleCnt="5"/>
      <dgm:spPr/>
    </dgm:pt>
    <dgm:pt modelId="{3DD70AD2-BDDF-46DB-B839-56E1AFA9354E}" type="pres">
      <dgm:prSet presAssocID="{F76B8C9B-8160-436B-962A-44582D505C8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93F8D-0E66-4000-944E-9BCB46F9D9EC}" type="pres">
      <dgm:prSet presAssocID="{F76B8C9B-8160-436B-962A-44582D505C82}" presName="accent_2" presStyleCnt="0"/>
      <dgm:spPr/>
    </dgm:pt>
    <dgm:pt modelId="{3236E8FF-B7A3-43A1-A35F-66C17F5F3545}" type="pres">
      <dgm:prSet presAssocID="{F76B8C9B-8160-436B-962A-44582D505C82}" presName="accentRepeatNode" presStyleLbl="solidFgAcc1" presStyleIdx="1" presStyleCnt="5"/>
      <dgm:spPr/>
    </dgm:pt>
    <dgm:pt modelId="{B7DE759B-6BE1-4CC3-A287-601BE3637608}" type="pres">
      <dgm:prSet presAssocID="{A7A10C3B-B41C-4ABA-BBC6-843249D445D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EA7D5B-EC77-4916-AA55-F6A2288E730D}" type="pres">
      <dgm:prSet presAssocID="{A7A10C3B-B41C-4ABA-BBC6-843249D445DC}" presName="accent_3" presStyleCnt="0"/>
      <dgm:spPr/>
    </dgm:pt>
    <dgm:pt modelId="{B33947BF-B176-4644-985E-EA57FCC7C3B8}" type="pres">
      <dgm:prSet presAssocID="{A7A10C3B-B41C-4ABA-BBC6-843249D445DC}" presName="accentRepeatNode" presStyleLbl="solidFgAcc1" presStyleIdx="2" presStyleCnt="5"/>
      <dgm:spPr/>
    </dgm:pt>
    <dgm:pt modelId="{F6502A28-8726-445E-8828-961FCBA555EA}" type="pres">
      <dgm:prSet presAssocID="{F91E71B8-EEFB-45DB-A849-C066B0F8E29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FE3D7-3063-4427-843B-51E01A544108}" type="pres">
      <dgm:prSet presAssocID="{F91E71B8-EEFB-45DB-A849-C066B0F8E29D}" presName="accent_4" presStyleCnt="0"/>
      <dgm:spPr/>
    </dgm:pt>
    <dgm:pt modelId="{146AB21B-BB17-48C2-808D-D079243ACA12}" type="pres">
      <dgm:prSet presAssocID="{F91E71B8-EEFB-45DB-A849-C066B0F8E29D}" presName="accentRepeatNode" presStyleLbl="solidFgAcc1" presStyleIdx="3" presStyleCnt="5"/>
      <dgm:spPr/>
    </dgm:pt>
    <dgm:pt modelId="{F4401E9E-C9AD-4FE1-B61E-CE227C490C03}" type="pres">
      <dgm:prSet presAssocID="{809FC1E0-C69C-4B09-B9A8-5F1B414133A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3AF232-78BB-4061-AB68-AEA65691596A}" type="pres">
      <dgm:prSet presAssocID="{809FC1E0-C69C-4B09-B9A8-5F1B414133A8}" presName="accent_5" presStyleCnt="0"/>
      <dgm:spPr/>
    </dgm:pt>
    <dgm:pt modelId="{68F0E96A-4194-426E-B6FA-5CF0ABA57E3E}" type="pres">
      <dgm:prSet presAssocID="{809FC1E0-C69C-4B09-B9A8-5F1B414133A8}" presName="accentRepeatNode" presStyleLbl="solidFgAcc1" presStyleIdx="4" presStyleCnt="5"/>
      <dgm:spPr/>
    </dgm:pt>
  </dgm:ptLst>
  <dgm:cxnLst>
    <dgm:cxn modelId="{814AAAB4-6FE5-4183-85FF-BBE4DF3E02CB}" type="presOf" srcId="{4C61D5B5-AD8D-432E-97A0-5242C18F92FA}" destId="{20C06C8F-6959-449C-AEEA-577E1423C304}" srcOrd="0" destOrd="0" presId="urn:microsoft.com/office/officeart/2008/layout/VerticalCurvedList"/>
    <dgm:cxn modelId="{E2A4791E-CD18-4F1C-9E31-27FBDD69D15B}" srcId="{4C61D5B5-AD8D-432E-97A0-5242C18F92FA}" destId="{A7A10C3B-B41C-4ABA-BBC6-843249D445DC}" srcOrd="2" destOrd="0" parTransId="{6D68B02D-A9D1-42AF-A3F4-D89C58CDA3E4}" sibTransId="{2428F462-3D49-42B3-A514-5343ED514515}"/>
    <dgm:cxn modelId="{387F5FE7-83E1-41C0-934E-54E740C6271A}" type="presOf" srcId="{809FC1E0-C69C-4B09-B9A8-5F1B414133A8}" destId="{F4401E9E-C9AD-4FE1-B61E-CE227C490C03}" srcOrd="0" destOrd="0" presId="urn:microsoft.com/office/officeart/2008/layout/VerticalCurvedList"/>
    <dgm:cxn modelId="{DFC5C9A7-6911-492A-A038-3A580BE46FA3}" srcId="{4C61D5B5-AD8D-432E-97A0-5242C18F92FA}" destId="{F76B8C9B-8160-436B-962A-44582D505C82}" srcOrd="1" destOrd="0" parTransId="{FFC7BE78-DA70-446F-89B1-4081DD4F7F79}" sibTransId="{48EAEC42-1C13-40FD-9AF6-A37B63547F79}"/>
    <dgm:cxn modelId="{AE52AA06-0107-414B-AC32-58A8FA589931}" type="presOf" srcId="{AF0451DA-2792-41B2-9A44-6272D46AE6AE}" destId="{AD84B0BA-14B5-4C7B-921A-94D3295E9042}" srcOrd="0" destOrd="0" presId="urn:microsoft.com/office/officeart/2008/layout/VerticalCurvedList"/>
    <dgm:cxn modelId="{C587C6A4-AC10-415A-8F88-778902CAEDD5}" type="presOf" srcId="{F76B8C9B-8160-436B-962A-44582D505C82}" destId="{3DD70AD2-BDDF-46DB-B839-56E1AFA9354E}" srcOrd="0" destOrd="0" presId="urn:microsoft.com/office/officeart/2008/layout/VerticalCurvedList"/>
    <dgm:cxn modelId="{09D50E31-410F-4A18-899E-441EC8F7F976}" type="presOf" srcId="{A7A10C3B-B41C-4ABA-BBC6-843249D445DC}" destId="{B7DE759B-6BE1-4CC3-A287-601BE3637608}" srcOrd="0" destOrd="0" presId="urn:microsoft.com/office/officeart/2008/layout/VerticalCurvedList"/>
    <dgm:cxn modelId="{4B234BA6-F471-4F3C-98EC-0CD7AF2004D3}" srcId="{4C61D5B5-AD8D-432E-97A0-5242C18F92FA}" destId="{809FC1E0-C69C-4B09-B9A8-5F1B414133A8}" srcOrd="4" destOrd="0" parTransId="{A04CD7CE-017D-4145-ACD3-9A7437D60751}" sibTransId="{197B8977-7C0B-4586-A1FE-3AEB7C0E686E}"/>
    <dgm:cxn modelId="{EF5380EB-5396-4410-B389-6DC240541A2E}" type="presOf" srcId="{D710A061-BE3B-4488-836E-74127D212B1D}" destId="{EDC4A4F1-38CB-4908-96D5-4CC8C0EB2737}" srcOrd="0" destOrd="0" presId="urn:microsoft.com/office/officeart/2008/layout/VerticalCurvedList"/>
    <dgm:cxn modelId="{20B4537E-3006-4ECE-ABA9-08959AE8C55B}" type="presOf" srcId="{F91E71B8-EEFB-45DB-A849-C066B0F8E29D}" destId="{F6502A28-8726-445E-8828-961FCBA555EA}" srcOrd="0" destOrd="0" presId="urn:microsoft.com/office/officeart/2008/layout/VerticalCurvedList"/>
    <dgm:cxn modelId="{FADA4590-E606-47F1-981F-93216B09C772}" srcId="{4C61D5B5-AD8D-432E-97A0-5242C18F92FA}" destId="{F91E71B8-EEFB-45DB-A849-C066B0F8E29D}" srcOrd="3" destOrd="0" parTransId="{5ABD764C-85B6-48B8-BF12-C6F3809A8BE5}" sibTransId="{D43A5363-6780-4528-9DFC-B1C1172A1552}"/>
    <dgm:cxn modelId="{91FC42C3-95E0-414C-8C24-B12DC934FAC7}" srcId="{4C61D5B5-AD8D-432E-97A0-5242C18F92FA}" destId="{AF0451DA-2792-41B2-9A44-6272D46AE6AE}" srcOrd="0" destOrd="0" parTransId="{7C4B3B5A-0405-479D-A225-B9EFA54C0F54}" sibTransId="{D710A061-BE3B-4488-836E-74127D212B1D}"/>
    <dgm:cxn modelId="{6A840ADD-6E4C-40A5-91A0-4C6FAAF2E2E7}" type="presParOf" srcId="{20C06C8F-6959-449C-AEEA-577E1423C304}" destId="{829580EC-0AA3-4EC4-A0AC-A8DC5969E04E}" srcOrd="0" destOrd="0" presId="urn:microsoft.com/office/officeart/2008/layout/VerticalCurvedList"/>
    <dgm:cxn modelId="{B826B652-F958-46EA-AE08-57B668119F5C}" type="presParOf" srcId="{829580EC-0AA3-4EC4-A0AC-A8DC5969E04E}" destId="{71E8BCBB-5CB9-452F-BBBC-402DC89B1734}" srcOrd="0" destOrd="0" presId="urn:microsoft.com/office/officeart/2008/layout/VerticalCurvedList"/>
    <dgm:cxn modelId="{FBE3229B-B60C-4A7D-A5FA-ACAF0F27D4A2}" type="presParOf" srcId="{71E8BCBB-5CB9-452F-BBBC-402DC89B1734}" destId="{7C9BB07C-B66A-48CC-8CAB-4450B0217782}" srcOrd="0" destOrd="0" presId="urn:microsoft.com/office/officeart/2008/layout/VerticalCurvedList"/>
    <dgm:cxn modelId="{B59DE744-42AE-4992-8969-950C44A2E744}" type="presParOf" srcId="{71E8BCBB-5CB9-452F-BBBC-402DC89B1734}" destId="{EDC4A4F1-38CB-4908-96D5-4CC8C0EB2737}" srcOrd="1" destOrd="0" presId="urn:microsoft.com/office/officeart/2008/layout/VerticalCurvedList"/>
    <dgm:cxn modelId="{66BC6C09-9BF5-4CC1-B324-E6B1313F9792}" type="presParOf" srcId="{71E8BCBB-5CB9-452F-BBBC-402DC89B1734}" destId="{077DC043-BFB3-45D5-B91E-E325B863EE97}" srcOrd="2" destOrd="0" presId="urn:microsoft.com/office/officeart/2008/layout/VerticalCurvedList"/>
    <dgm:cxn modelId="{AD272598-4D70-4E4C-AF63-97A06CBEA891}" type="presParOf" srcId="{71E8BCBB-5CB9-452F-BBBC-402DC89B1734}" destId="{6F2058BA-3402-44B7-97E3-B88ACFAF6893}" srcOrd="3" destOrd="0" presId="urn:microsoft.com/office/officeart/2008/layout/VerticalCurvedList"/>
    <dgm:cxn modelId="{21C8968F-20D3-4DBB-98EC-F107DD085788}" type="presParOf" srcId="{829580EC-0AA3-4EC4-A0AC-A8DC5969E04E}" destId="{AD84B0BA-14B5-4C7B-921A-94D3295E9042}" srcOrd="1" destOrd="0" presId="urn:microsoft.com/office/officeart/2008/layout/VerticalCurvedList"/>
    <dgm:cxn modelId="{A4F63330-EF10-4841-9DBC-A7CA55B35EDD}" type="presParOf" srcId="{829580EC-0AA3-4EC4-A0AC-A8DC5969E04E}" destId="{2CB29802-AF44-4BB0-B76A-1102FF1BB6A2}" srcOrd="2" destOrd="0" presId="urn:microsoft.com/office/officeart/2008/layout/VerticalCurvedList"/>
    <dgm:cxn modelId="{4BAB28E1-598E-435C-801C-9C920AFE2756}" type="presParOf" srcId="{2CB29802-AF44-4BB0-B76A-1102FF1BB6A2}" destId="{2D95E156-CAD7-4BA9-A65E-A700E9CDC28C}" srcOrd="0" destOrd="0" presId="urn:microsoft.com/office/officeart/2008/layout/VerticalCurvedList"/>
    <dgm:cxn modelId="{8D2AA24D-D439-472E-A3BB-AF8BF05D1309}" type="presParOf" srcId="{829580EC-0AA3-4EC4-A0AC-A8DC5969E04E}" destId="{3DD70AD2-BDDF-46DB-B839-56E1AFA9354E}" srcOrd="3" destOrd="0" presId="urn:microsoft.com/office/officeart/2008/layout/VerticalCurvedList"/>
    <dgm:cxn modelId="{2CCC7948-D1BE-4FC4-8C8E-9E4ACEF66D40}" type="presParOf" srcId="{829580EC-0AA3-4EC4-A0AC-A8DC5969E04E}" destId="{5B793F8D-0E66-4000-944E-9BCB46F9D9EC}" srcOrd="4" destOrd="0" presId="urn:microsoft.com/office/officeart/2008/layout/VerticalCurvedList"/>
    <dgm:cxn modelId="{1D003BBD-4BAA-467F-B8E6-92D756078599}" type="presParOf" srcId="{5B793F8D-0E66-4000-944E-9BCB46F9D9EC}" destId="{3236E8FF-B7A3-43A1-A35F-66C17F5F3545}" srcOrd="0" destOrd="0" presId="urn:microsoft.com/office/officeart/2008/layout/VerticalCurvedList"/>
    <dgm:cxn modelId="{F7FD527D-6360-4ADC-B92E-D448F0FC4A84}" type="presParOf" srcId="{829580EC-0AA3-4EC4-A0AC-A8DC5969E04E}" destId="{B7DE759B-6BE1-4CC3-A287-601BE3637608}" srcOrd="5" destOrd="0" presId="urn:microsoft.com/office/officeart/2008/layout/VerticalCurvedList"/>
    <dgm:cxn modelId="{40CFFAC8-01B7-4A07-AAC6-09820938D0F6}" type="presParOf" srcId="{829580EC-0AA3-4EC4-A0AC-A8DC5969E04E}" destId="{FDEA7D5B-EC77-4916-AA55-F6A2288E730D}" srcOrd="6" destOrd="0" presId="urn:microsoft.com/office/officeart/2008/layout/VerticalCurvedList"/>
    <dgm:cxn modelId="{5D04C933-6B5A-46B3-94B1-5724933631A1}" type="presParOf" srcId="{FDEA7D5B-EC77-4916-AA55-F6A2288E730D}" destId="{B33947BF-B176-4644-985E-EA57FCC7C3B8}" srcOrd="0" destOrd="0" presId="urn:microsoft.com/office/officeart/2008/layout/VerticalCurvedList"/>
    <dgm:cxn modelId="{FC4066BD-7276-4453-8185-9DDAFB2E504F}" type="presParOf" srcId="{829580EC-0AA3-4EC4-A0AC-A8DC5969E04E}" destId="{F6502A28-8726-445E-8828-961FCBA555EA}" srcOrd="7" destOrd="0" presId="urn:microsoft.com/office/officeart/2008/layout/VerticalCurvedList"/>
    <dgm:cxn modelId="{0C8247B6-0743-476B-813B-4420C6B5E628}" type="presParOf" srcId="{829580EC-0AA3-4EC4-A0AC-A8DC5969E04E}" destId="{AAFFE3D7-3063-4427-843B-51E01A544108}" srcOrd="8" destOrd="0" presId="urn:microsoft.com/office/officeart/2008/layout/VerticalCurvedList"/>
    <dgm:cxn modelId="{E0A909BA-EAFA-48BF-9905-FC8F2D961F3C}" type="presParOf" srcId="{AAFFE3D7-3063-4427-843B-51E01A544108}" destId="{146AB21B-BB17-48C2-808D-D079243ACA12}" srcOrd="0" destOrd="0" presId="urn:microsoft.com/office/officeart/2008/layout/VerticalCurvedList"/>
    <dgm:cxn modelId="{4BAB4464-ACBC-4653-A2BD-1805BA80FA11}" type="presParOf" srcId="{829580EC-0AA3-4EC4-A0AC-A8DC5969E04E}" destId="{F4401E9E-C9AD-4FE1-B61E-CE227C490C03}" srcOrd="9" destOrd="0" presId="urn:microsoft.com/office/officeart/2008/layout/VerticalCurvedList"/>
    <dgm:cxn modelId="{131622A7-459F-4A32-8EBB-BDC1323E99B8}" type="presParOf" srcId="{829580EC-0AA3-4EC4-A0AC-A8DC5969E04E}" destId="{4C3AF232-78BB-4061-AB68-AEA65691596A}" srcOrd="10" destOrd="0" presId="urn:microsoft.com/office/officeart/2008/layout/VerticalCurvedList"/>
    <dgm:cxn modelId="{A5618E9B-1D30-4BDD-8FEF-AA76268E80A8}" type="presParOf" srcId="{4C3AF232-78BB-4061-AB68-AEA65691596A}" destId="{68F0E96A-4194-426E-B6FA-5CF0ABA57E3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EA4A3A-C3AC-4F5D-94E2-E56855F84636}" type="doc">
      <dgm:prSet loTypeId="urn:microsoft.com/office/officeart/2005/8/layout/process4" loCatId="process" qsTypeId="urn:microsoft.com/office/officeart/2005/8/quickstyle/simple1" qsCatId="simple" csTypeId="urn:microsoft.com/office/officeart/2005/8/colors/accent1_3" csCatId="accent1" phldr="1"/>
      <dgm:spPr/>
    </dgm:pt>
    <dgm:pt modelId="{53BE0324-6289-4DB9-95A3-69FB5F7AB4CD}">
      <dgm:prSet phldrT="[Text]" custT="1"/>
      <dgm:spPr/>
      <dgm:t>
        <a:bodyPr/>
        <a:lstStyle/>
        <a:p>
          <a:r>
            <a:rPr lang="en-US" sz="2200" b="1" dirty="0" smtClean="0"/>
            <a:t>Start prevention education younger </a:t>
          </a:r>
          <a:endParaRPr lang="en-US" sz="2200" b="1" dirty="0"/>
        </a:p>
      </dgm:t>
    </dgm:pt>
    <dgm:pt modelId="{6597DF83-90FE-418E-8C50-10C7AE7317A1}" type="parTrans" cxnId="{BCE083C2-D88D-494C-9B36-E30872819D17}">
      <dgm:prSet/>
      <dgm:spPr/>
      <dgm:t>
        <a:bodyPr/>
        <a:lstStyle/>
        <a:p>
          <a:endParaRPr lang="en-US" sz="2000" b="1"/>
        </a:p>
      </dgm:t>
    </dgm:pt>
    <dgm:pt modelId="{19D434D9-C724-44EE-A490-AAD4CB1ABA8B}" type="sibTrans" cxnId="{BCE083C2-D88D-494C-9B36-E30872819D17}">
      <dgm:prSet/>
      <dgm:spPr/>
      <dgm:t>
        <a:bodyPr/>
        <a:lstStyle/>
        <a:p>
          <a:endParaRPr lang="en-US" sz="2000" b="1"/>
        </a:p>
      </dgm:t>
    </dgm:pt>
    <dgm:pt modelId="{DD74B03E-785A-4AEA-B0C1-9776958B85EE}">
      <dgm:prSet phldrT="[Text]" custT="1"/>
      <dgm:spPr/>
      <dgm:t>
        <a:bodyPr/>
        <a:lstStyle/>
        <a:p>
          <a:r>
            <a:rPr lang="en-US" sz="2200" b="1" dirty="0" smtClean="0"/>
            <a:t>Educate youth on the biology of addiction and effects on brain development</a:t>
          </a:r>
          <a:endParaRPr lang="en-US" sz="2200" b="1" dirty="0"/>
        </a:p>
      </dgm:t>
    </dgm:pt>
    <dgm:pt modelId="{2D04F950-8706-45AD-8CA8-F84CA13C7452}" type="parTrans" cxnId="{3695912C-D19A-4CD7-B9F5-A7C625FFB149}">
      <dgm:prSet/>
      <dgm:spPr/>
      <dgm:t>
        <a:bodyPr/>
        <a:lstStyle/>
        <a:p>
          <a:endParaRPr lang="en-US" sz="2000" b="1"/>
        </a:p>
      </dgm:t>
    </dgm:pt>
    <dgm:pt modelId="{C1052222-6989-4BEE-94A7-4BC5BE1890A7}" type="sibTrans" cxnId="{3695912C-D19A-4CD7-B9F5-A7C625FFB149}">
      <dgm:prSet/>
      <dgm:spPr/>
      <dgm:t>
        <a:bodyPr/>
        <a:lstStyle/>
        <a:p>
          <a:endParaRPr lang="en-US" sz="2000" b="1"/>
        </a:p>
      </dgm:t>
    </dgm:pt>
    <dgm:pt modelId="{D3266ACC-156D-4DA7-A028-F52762E89164}">
      <dgm:prSet phldrT="[Text]" custT="1"/>
      <dgm:spPr/>
      <dgm:t>
        <a:bodyPr/>
        <a:lstStyle/>
        <a:p>
          <a:r>
            <a:rPr lang="en-US" sz="2200" b="1" dirty="0" smtClean="0"/>
            <a:t>Educate school staff, teachers, and parents on signs of use </a:t>
          </a:r>
          <a:endParaRPr lang="en-US" sz="2200" b="1" dirty="0"/>
        </a:p>
      </dgm:t>
    </dgm:pt>
    <dgm:pt modelId="{561750AD-8DF0-4B96-8293-06E84FC3A8DD}" type="parTrans" cxnId="{0D4379A7-3029-4EFF-A72C-D641AAE65A60}">
      <dgm:prSet/>
      <dgm:spPr/>
      <dgm:t>
        <a:bodyPr/>
        <a:lstStyle/>
        <a:p>
          <a:endParaRPr lang="en-US" sz="2000" b="1"/>
        </a:p>
      </dgm:t>
    </dgm:pt>
    <dgm:pt modelId="{CD0441DB-D943-4B40-8AD4-2F19AF3AE72B}" type="sibTrans" cxnId="{0D4379A7-3029-4EFF-A72C-D641AAE65A60}">
      <dgm:prSet/>
      <dgm:spPr/>
      <dgm:t>
        <a:bodyPr/>
        <a:lstStyle/>
        <a:p>
          <a:endParaRPr lang="en-US" sz="2000" b="1"/>
        </a:p>
      </dgm:t>
    </dgm:pt>
    <dgm:pt modelId="{0CF6E5FB-E7F1-4D1E-B6B6-E78281D96FF2}">
      <dgm:prSet custT="1"/>
      <dgm:spPr/>
      <dgm:t>
        <a:bodyPr/>
        <a:lstStyle/>
        <a:p>
          <a:r>
            <a:rPr lang="en-US" sz="2200" b="1" dirty="0" smtClean="0"/>
            <a:t>Include more education on healthy living and basic life skills </a:t>
          </a:r>
          <a:endParaRPr lang="en-US" sz="2200" b="1" dirty="0"/>
        </a:p>
      </dgm:t>
    </dgm:pt>
    <dgm:pt modelId="{785D6893-DA97-4574-AB57-CE65EEB8F31D}" type="parTrans" cxnId="{43951BF9-2786-4D5B-B970-31184B690128}">
      <dgm:prSet/>
      <dgm:spPr/>
      <dgm:t>
        <a:bodyPr/>
        <a:lstStyle/>
        <a:p>
          <a:endParaRPr lang="en-US" sz="2000" b="1"/>
        </a:p>
      </dgm:t>
    </dgm:pt>
    <dgm:pt modelId="{7FA8DBED-5942-4373-9AF5-FFB4FD0B131B}" type="sibTrans" cxnId="{43951BF9-2786-4D5B-B970-31184B690128}">
      <dgm:prSet/>
      <dgm:spPr/>
      <dgm:t>
        <a:bodyPr/>
        <a:lstStyle/>
        <a:p>
          <a:endParaRPr lang="en-US" sz="2000" b="1"/>
        </a:p>
      </dgm:t>
    </dgm:pt>
    <dgm:pt modelId="{A6F6444A-7BFB-4830-A37F-7783844AB989}">
      <dgm:prSet custT="1"/>
      <dgm:spPr/>
      <dgm:t>
        <a:bodyPr/>
        <a:lstStyle/>
        <a:p>
          <a:r>
            <a:rPr lang="en-US" sz="2200" b="1" dirty="0" smtClean="0"/>
            <a:t>Mentoring programs are needed, including peer mentorship</a:t>
          </a:r>
          <a:endParaRPr lang="en-US" sz="2200" b="1" dirty="0"/>
        </a:p>
      </dgm:t>
    </dgm:pt>
    <dgm:pt modelId="{183F2331-F65A-4194-B860-AA92924928A6}" type="parTrans" cxnId="{D27483EA-880E-4485-A878-45935D508B77}">
      <dgm:prSet/>
      <dgm:spPr/>
      <dgm:t>
        <a:bodyPr/>
        <a:lstStyle/>
        <a:p>
          <a:endParaRPr lang="en-US" sz="2000" b="1"/>
        </a:p>
      </dgm:t>
    </dgm:pt>
    <dgm:pt modelId="{5DEF2F27-D1D7-4419-A88A-4D5EF594CA3E}" type="sibTrans" cxnId="{D27483EA-880E-4485-A878-45935D508B77}">
      <dgm:prSet/>
      <dgm:spPr/>
      <dgm:t>
        <a:bodyPr/>
        <a:lstStyle/>
        <a:p>
          <a:endParaRPr lang="en-US" sz="2000" b="1"/>
        </a:p>
      </dgm:t>
    </dgm:pt>
    <dgm:pt modelId="{BDFF206F-0722-46E0-878E-02268BE9C5C9}">
      <dgm:prSet custT="1"/>
      <dgm:spPr/>
      <dgm:t>
        <a:bodyPr/>
        <a:lstStyle/>
        <a:p>
          <a:r>
            <a:rPr lang="en-US" sz="2200" b="1" dirty="0" smtClean="0"/>
            <a:t>Need for more after-school programs for youth not involved in sports</a:t>
          </a:r>
        </a:p>
      </dgm:t>
    </dgm:pt>
    <dgm:pt modelId="{16D28AFD-FFF8-4D96-BCA0-B0239659D43F}" type="parTrans" cxnId="{DBE1720D-62AD-49A3-94C3-6B77A446FD42}">
      <dgm:prSet/>
      <dgm:spPr/>
      <dgm:t>
        <a:bodyPr/>
        <a:lstStyle/>
        <a:p>
          <a:endParaRPr lang="en-US" sz="2000" b="1"/>
        </a:p>
      </dgm:t>
    </dgm:pt>
    <dgm:pt modelId="{242BE746-5B30-4DB1-958F-6FCEFA9674A1}" type="sibTrans" cxnId="{DBE1720D-62AD-49A3-94C3-6B77A446FD42}">
      <dgm:prSet/>
      <dgm:spPr/>
      <dgm:t>
        <a:bodyPr/>
        <a:lstStyle/>
        <a:p>
          <a:endParaRPr lang="en-US" sz="2000" b="1"/>
        </a:p>
      </dgm:t>
    </dgm:pt>
    <dgm:pt modelId="{7FE0A686-7CDF-49A3-B37D-B6DD80ACE370}">
      <dgm:prSet custT="1"/>
      <dgm:spPr/>
      <dgm:t>
        <a:bodyPr/>
        <a:lstStyle/>
        <a:p>
          <a:r>
            <a:rPr lang="en-US" sz="2200" b="1" dirty="0" smtClean="0"/>
            <a:t>Implement positive messaging campaigns (i.e. “Proud to be me, substance free”)</a:t>
          </a:r>
        </a:p>
      </dgm:t>
    </dgm:pt>
    <dgm:pt modelId="{780DCA3E-2431-4578-A43C-A5CEC51E6565}" type="parTrans" cxnId="{448273B9-F959-4638-8C49-F49AB9517E7E}">
      <dgm:prSet/>
      <dgm:spPr/>
      <dgm:t>
        <a:bodyPr/>
        <a:lstStyle/>
        <a:p>
          <a:endParaRPr lang="en-US" sz="2000" b="1"/>
        </a:p>
      </dgm:t>
    </dgm:pt>
    <dgm:pt modelId="{4ECF2479-16B6-4B72-9161-6BEE778E3F53}" type="sibTrans" cxnId="{448273B9-F959-4638-8C49-F49AB9517E7E}">
      <dgm:prSet/>
      <dgm:spPr/>
      <dgm:t>
        <a:bodyPr/>
        <a:lstStyle/>
        <a:p>
          <a:endParaRPr lang="en-US" sz="2000" b="1"/>
        </a:p>
      </dgm:t>
    </dgm:pt>
    <dgm:pt modelId="{4522F65E-CB25-45DB-A49E-A4E3B6FB377D}">
      <dgm:prSet custT="1"/>
      <dgm:spPr/>
      <dgm:t>
        <a:bodyPr/>
        <a:lstStyle/>
        <a:p>
          <a:r>
            <a:rPr lang="en-US" sz="2200" b="1" dirty="0" smtClean="0"/>
            <a:t>Incorporate more Social Emotional Learning in schools and youth organizations</a:t>
          </a:r>
        </a:p>
      </dgm:t>
    </dgm:pt>
    <dgm:pt modelId="{5A6F51AB-793F-4795-A6FC-89A6F2BA9219}" type="parTrans" cxnId="{90E5CD2E-72C1-4E9B-A511-1F00ED114270}">
      <dgm:prSet/>
      <dgm:spPr/>
      <dgm:t>
        <a:bodyPr/>
        <a:lstStyle/>
        <a:p>
          <a:endParaRPr lang="en-US" sz="2000" b="1"/>
        </a:p>
      </dgm:t>
    </dgm:pt>
    <dgm:pt modelId="{D502749C-F6B4-4DCF-AC05-13AE3A20F7A1}" type="sibTrans" cxnId="{90E5CD2E-72C1-4E9B-A511-1F00ED114270}">
      <dgm:prSet/>
      <dgm:spPr/>
      <dgm:t>
        <a:bodyPr/>
        <a:lstStyle/>
        <a:p>
          <a:endParaRPr lang="en-US" sz="2000" b="1"/>
        </a:p>
      </dgm:t>
    </dgm:pt>
    <dgm:pt modelId="{70202333-B574-4352-868D-35E952EDAF0D}">
      <dgm:prSet custT="1"/>
      <dgm:spPr/>
      <dgm:t>
        <a:bodyPr/>
        <a:lstStyle/>
        <a:p>
          <a:r>
            <a:rPr lang="en-US" sz="2200" dirty="0" smtClean="0"/>
            <a:t>More school diversion programs are needed vs. suspension</a:t>
          </a:r>
          <a:endParaRPr lang="en-US" sz="2200" dirty="0"/>
        </a:p>
      </dgm:t>
    </dgm:pt>
    <dgm:pt modelId="{C8B19633-8294-4B06-95EC-9C026078540B}" type="parTrans" cxnId="{CA819CAD-B994-4D55-89BE-534A80606C46}">
      <dgm:prSet/>
      <dgm:spPr/>
      <dgm:t>
        <a:bodyPr/>
        <a:lstStyle/>
        <a:p>
          <a:endParaRPr lang="en-US"/>
        </a:p>
      </dgm:t>
    </dgm:pt>
    <dgm:pt modelId="{DB6EFFBE-A31F-41F3-B20C-9F0761E1D2B5}" type="sibTrans" cxnId="{CA819CAD-B994-4D55-89BE-534A80606C46}">
      <dgm:prSet/>
      <dgm:spPr/>
      <dgm:t>
        <a:bodyPr/>
        <a:lstStyle/>
        <a:p>
          <a:endParaRPr lang="en-US"/>
        </a:p>
      </dgm:t>
    </dgm:pt>
    <dgm:pt modelId="{F3FDA149-1E88-4BA5-A05E-5D80C9491D17}" type="pres">
      <dgm:prSet presAssocID="{21EA4A3A-C3AC-4F5D-94E2-E56855F84636}" presName="Name0" presStyleCnt="0">
        <dgm:presLayoutVars>
          <dgm:dir/>
          <dgm:animLvl val="lvl"/>
          <dgm:resizeHandles val="exact"/>
        </dgm:presLayoutVars>
      </dgm:prSet>
      <dgm:spPr/>
    </dgm:pt>
    <dgm:pt modelId="{946EDD39-D7C6-48D1-A276-AE6BD249B327}" type="pres">
      <dgm:prSet presAssocID="{70202333-B574-4352-868D-35E952EDAF0D}" presName="boxAndChildren" presStyleCnt="0"/>
      <dgm:spPr/>
    </dgm:pt>
    <dgm:pt modelId="{59527454-FF21-4101-84ED-9BBE44AD4FF6}" type="pres">
      <dgm:prSet presAssocID="{70202333-B574-4352-868D-35E952EDAF0D}" presName="parentTextBox" presStyleLbl="node1" presStyleIdx="0" presStyleCnt="9"/>
      <dgm:spPr/>
      <dgm:t>
        <a:bodyPr/>
        <a:lstStyle/>
        <a:p>
          <a:endParaRPr lang="en-US"/>
        </a:p>
      </dgm:t>
    </dgm:pt>
    <dgm:pt modelId="{FD6C1D1F-4975-4C66-A862-7E892C31F7ED}" type="pres">
      <dgm:prSet presAssocID="{7FA8DBED-5942-4373-9AF5-FFB4FD0B131B}" presName="sp" presStyleCnt="0"/>
      <dgm:spPr/>
    </dgm:pt>
    <dgm:pt modelId="{52C588B3-139A-4A4C-A4B4-EA13E3D4D3DE}" type="pres">
      <dgm:prSet presAssocID="{0CF6E5FB-E7F1-4D1E-B6B6-E78281D96FF2}" presName="arrowAndChildren" presStyleCnt="0"/>
      <dgm:spPr/>
    </dgm:pt>
    <dgm:pt modelId="{D046E024-85FB-48FA-8159-6EF679CEEF73}" type="pres">
      <dgm:prSet presAssocID="{0CF6E5FB-E7F1-4D1E-B6B6-E78281D96FF2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B0FC1665-6687-4A1F-9A42-7DF4BF090196}" type="pres">
      <dgm:prSet presAssocID="{5DEF2F27-D1D7-4419-A88A-4D5EF594CA3E}" presName="sp" presStyleCnt="0"/>
      <dgm:spPr/>
    </dgm:pt>
    <dgm:pt modelId="{46099A1C-409D-45A2-B2D0-C996A2A4EF53}" type="pres">
      <dgm:prSet presAssocID="{A6F6444A-7BFB-4830-A37F-7783844AB989}" presName="arrowAndChildren" presStyleCnt="0"/>
      <dgm:spPr/>
    </dgm:pt>
    <dgm:pt modelId="{44DE9336-A2AA-462D-9861-827345ACF4A2}" type="pres">
      <dgm:prSet presAssocID="{A6F6444A-7BFB-4830-A37F-7783844AB989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53D74863-B8F0-4ED1-BB49-54B78344EBF0}" type="pres">
      <dgm:prSet presAssocID="{242BE746-5B30-4DB1-958F-6FCEFA9674A1}" presName="sp" presStyleCnt="0"/>
      <dgm:spPr/>
    </dgm:pt>
    <dgm:pt modelId="{E8ADB89A-9F02-4D61-B969-48FAC230B4DF}" type="pres">
      <dgm:prSet presAssocID="{BDFF206F-0722-46E0-878E-02268BE9C5C9}" presName="arrowAndChildren" presStyleCnt="0"/>
      <dgm:spPr/>
    </dgm:pt>
    <dgm:pt modelId="{3BF38FA2-E612-4CC7-B641-8E15F1D373FA}" type="pres">
      <dgm:prSet presAssocID="{BDFF206F-0722-46E0-878E-02268BE9C5C9}" presName="parentTextArrow" presStyleLbl="node1" presStyleIdx="3" presStyleCnt="9" custLinFactNeighborX="1503"/>
      <dgm:spPr/>
      <dgm:t>
        <a:bodyPr/>
        <a:lstStyle/>
        <a:p>
          <a:endParaRPr lang="en-US"/>
        </a:p>
      </dgm:t>
    </dgm:pt>
    <dgm:pt modelId="{E6B0E192-28AA-477A-9719-8CECAE6CEBB4}" type="pres">
      <dgm:prSet presAssocID="{4ECF2479-16B6-4B72-9161-6BEE778E3F53}" presName="sp" presStyleCnt="0"/>
      <dgm:spPr/>
    </dgm:pt>
    <dgm:pt modelId="{73116097-FD47-4B02-9247-5FB3D6DA32E6}" type="pres">
      <dgm:prSet presAssocID="{7FE0A686-7CDF-49A3-B37D-B6DD80ACE370}" presName="arrowAndChildren" presStyleCnt="0"/>
      <dgm:spPr/>
    </dgm:pt>
    <dgm:pt modelId="{531B7AF1-05C7-4513-8E48-D21A4708F077}" type="pres">
      <dgm:prSet presAssocID="{7FE0A686-7CDF-49A3-B37D-B6DD80ACE370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627BA89-8179-41F2-A219-FD2DB438AA20}" type="pres">
      <dgm:prSet presAssocID="{D502749C-F6B4-4DCF-AC05-13AE3A20F7A1}" presName="sp" presStyleCnt="0"/>
      <dgm:spPr/>
    </dgm:pt>
    <dgm:pt modelId="{D5D94F23-7BDE-4F3E-9546-CA6CCB7D4C95}" type="pres">
      <dgm:prSet presAssocID="{4522F65E-CB25-45DB-A49E-A4E3B6FB377D}" presName="arrowAndChildren" presStyleCnt="0"/>
      <dgm:spPr/>
    </dgm:pt>
    <dgm:pt modelId="{DAD9CFBE-585F-4A8B-B4A4-EB557F855A6F}" type="pres">
      <dgm:prSet presAssocID="{4522F65E-CB25-45DB-A49E-A4E3B6FB377D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425D5A46-B5DF-4A4D-9EE4-F94DB63B6007}" type="pres">
      <dgm:prSet presAssocID="{CD0441DB-D943-4B40-8AD4-2F19AF3AE72B}" presName="sp" presStyleCnt="0"/>
      <dgm:spPr/>
    </dgm:pt>
    <dgm:pt modelId="{B55C369B-B167-4CD5-BE51-59A172BC40D2}" type="pres">
      <dgm:prSet presAssocID="{D3266ACC-156D-4DA7-A028-F52762E89164}" presName="arrowAndChildren" presStyleCnt="0"/>
      <dgm:spPr/>
    </dgm:pt>
    <dgm:pt modelId="{E458EE3D-69BB-4F91-94CA-B1CA786998A5}" type="pres">
      <dgm:prSet presAssocID="{D3266ACC-156D-4DA7-A028-F52762E89164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A802F9BC-756A-4711-B253-9BD83A7FB389}" type="pres">
      <dgm:prSet presAssocID="{C1052222-6989-4BEE-94A7-4BC5BE1890A7}" presName="sp" presStyleCnt="0"/>
      <dgm:spPr/>
    </dgm:pt>
    <dgm:pt modelId="{53E0E7E4-5C5F-4165-85B0-8B83A4893796}" type="pres">
      <dgm:prSet presAssocID="{DD74B03E-785A-4AEA-B0C1-9776958B85EE}" presName="arrowAndChildren" presStyleCnt="0"/>
      <dgm:spPr/>
    </dgm:pt>
    <dgm:pt modelId="{89358877-3A78-4106-BCD6-D03B391129D3}" type="pres">
      <dgm:prSet presAssocID="{DD74B03E-785A-4AEA-B0C1-9776958B85EE}" presName="parentTextArrow" presStyleLbl="node1" presStyleIdx="7" presStyleCnt="9" custLinFactNeighborY="6946"/>
      <dgm:spPr/>
      <dgm:t>
        <a:bodyPr/>
        <a:lstStyle/>
        <a:p>
          <a:endParaRPr lang="en-US"/>
        </a:p>
      </dgm:t>
    </dgm:pt>
    <dgm:pt modelId="{4695CFB1-39F2-4A94-AB72-88B422C7ECE5}" type="pres">
      <dgm:prSet presAssocID="{19D434D9-C724-44EE-A490-AAD4CB1ABA8B}" presName="sp" presStyleCnt="0"/>
      <dgm:spPr/>
    </dgm:pt>
    <dgm:pt modelId="{EECC8F79-AAA7-4F1F-B9A3-6FE161110C88}" type="pres">
      <dgm:prSet presAssocID="{53BE0324-6289-4DB9-95A3-69FB5F7AB4CD}" presName="arrowAndChildren" presStyleCnt="0"/>
      <dgm:spPr/>
    </dgm:pt>
    <dgm:pt modelId="{E9BBED6B-80D0-4810-A16B-83C52A1800F8}" type="pres">
      <dgm:prSet presAssocID="{53BE0324-6289-4DB9-95A3-69FB5F7AB4C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D27483EA-880E-4485-A878-45935D508B77}" srcId="{21EA4A3A-C3AC-4F5D-94E2-E56855F84636}" destId="{A6F6444A-7BFB-4830-A37F-7783844AB989}" srcOrd="6" destOrd="0" parTransId="{183F2331-F65A-4194-B860-AA92924928A6}" sibTransId="{5DEF2F27-D1D7-4419-A88A-4D5EF594CA3E}"/>
    <dgm:cxn modelId="{0D4379A7-3029-4EFF-A72C-D641AAE65A60}" srcId="{21EA4A3A-C3AC-4F5D-94E2-E56855F84636}" destId="{D3266ACC-156D-4DA7-A028-F52762E89164}" srcOrd="2" destOrd="0" parTransId="{561750AD-8DF0-4B96-8293-06E84FC3A8DD}" sibTransId="{CD0441DB-D943-4B40-8AD4-2F19AF3AE72B}"/>
    <dgm:cxn modelId="{90E5CD2E-72C1-4E9B-A511-1F00ED114270}" srcId="{21EA4A3A-C3AC-4F5D-94E2-E56855F84636}" destId="{4522F65E-CB25-45DB-A49E-A4E3B6FB377D}" srcOrd="3" destOrd="0" parTransId="{5A6F51AB-793F-4795-A6FC-89A6F2BA9219}" sibTransId="{D502749C-F6B4-4DCF-AC05-13AE3A20F7A1}"/>
    <dgm:cxn modelId="{BCE083C2-D88D-494C-9B36-E30872819D17}" srcId="{21EA4A3A-C3AC-4F5D-94E2-E56855F84636}" destId="{53BE0324-6289-4DB9-95A3-69FB5F7AB4CD}" srcOrd="0" destOrd="0" parTransId="{6597DF83-90FE-418E-8C50-10C7AE7317A1}" sibTransId="{19D434D9-C724-44EE-A490-AAD4CB1ABA8B}"/>
    <dgm:cxn modelId="{41F96C0A-ECCC-4391-827B-1543E3BB28EF}" type="presOf" srcId="{21EA4A3A-C3AC-4F5D-94E2-E56855F84636}" destId="{F3FDA149-1E88-4BA5-A05E-5D80C9491D17}" srcOrd="0" destOrd="0" presId="urn:microsoft.com/office/officeart/2005/8/layout/process4"/>
    <dgm:cxn modelId="{448273B9-F959-4638-8C49-F49AB9517E7E}" srcId="{21EA4A3A-C3AC-4F5D-94E2-E56855F84636}" destId="{7FE0A686-7CDF-49A3-B37D-B6DD80ACE370}" srcOrd="4" destOrd="0" parTransId="{780DCA3E-2431-4578-A43C-A5CEC51E6565}" sibTransId="{4ECF2479-16B6-4B72-9161-6BEE778E3F53}"/>
    <dgm:cxn modelId="{CA819CAD-B994-4D55-89BE-534A80606C46}" srcId="{21EA4A3A-C3AC-4F5D-94E2-E56855F84636}" destId="{70202333-B574-4352-868D-35E952EDAF0D}" srcOrd="8" destOrd="0" parTransId="{C8B19633-8294-4B06-95EC-9C026078540B}" sibTransId="{DB6EFFBE-A31F-41F3-B20C-9F0761E1D2B5}"/>
    <dgm:cxn modelId="{95364602-B037-46CC-B6F6-C01AFC618019}" type="presOf" srcId="{70202333-B574-4352-868D-35E952EDAF0D}" destId="{59527454-FF21-4101-84ED-9BBE44AD4FF6}" srcOrd="0" destOrd="0" presId="urn:microsoft.com/office/officeart/2005/8/layout/process4"/>
    <dgm:cxn modelId="{845ACD79-93F6-4069-9618-35B8602B0C16}" type="presOf" srcId="{D3266ACC-156D-4DA7-A028-F52762E89164}" destId="{E458EE3D-69BB-4F91-94CA-B1CA786998A5}" srcOrd="0" destOrd="0" presId="urn:microsoft.com/office/officeart/2005/8/layout/process4"/>
    <dgm:cxn modelId="{85A4FC61-9046-447B-8BBB-2F702D27E91C}" type="presOf" srcId="{7FE0A686-7CDF-49A3-B37D-B6DD80ACE370}" destId="{531B7AF1-05C7-4513-8E48-D21A4708F077}" srcOrd="0" destOrd="0" presId="urn:microsoft.com/office/officeart/2005/8/layout/process4"/>
    <dgm:cxn modelId="{DBE1720D-62AD-49A3-94C3-6B77A446FD42}" srcId="{21EA4A3A-C3AC-4F5D-94E2-E56855F84636}" destId="{BDFF206F-0722-46E0-878E-02268BE9C5C9}" srcOrd="5" destOrd="0" parTransId="{16D28AFD-FFF8-4D96-BCA0-B0239659D43F}" sibTransId="{242BE746-5B30-4DB1-958F-6FCEFA9674A1}"/>
    <dgm:cxn modelId="{76F14AA1-60C0-4DEB-9BEA-0673A921439D}" type="presOf" srcId="{BDFF206F-0722-46E0-878E-02268BE9C5C9}" destId="{3BF38FA2-E612-4CC7-B641-8E15F1D373FA}" srcOrd="0" destOrd="0" presId="urn:microsoft.com/office/officeart/2005/8/layout/process4"/>
    <dgm:cxn modelId="{7E11323B-9797-4526-924C-12A0FABDE1CB}" type="presOf" srcId="{53BE0324-6289-4DB9-95A3-69FB5F7AB4CD}" destId="{E9BBED6B-80D0-4810-A16B-83C52A1800F8}" srcOrd="0" destOrd="0" presId="urn:microsoft.com/office/officeart/2005/8/layout/process4"/>
    <dgm:cxn modelId="{7B49D09F-FD08-4B30-B82A-AA11C891DAA4}" type="presOf" srcId="{4522F65E-CB25-45DB-A49E-A4E3B6FB377D}" destId="{DAD9CFBE-585F-4A8B-B4A4-EB557F855A6F}" srcOrd="0" destOrd="0" presId="urn:microsoft.com/office/officeart/2005/8/layout/process4"/>
    <dgm:cxn modelId="{9B4D39F2-D409-41D6-96AF-72D24A55053D}" type="presOf" srcId="{0CF6E5FB-E7F1-4D1E-B6B6-E78281D96FF2}" destId="{D046E024-85FB-48FA-8159-6EF679CEEF73}" srcOrd="0" destOrd="0" presId="urn:microsoft.com/office/officeart/2005/8/layout/process4"/>
    <dgm:cxn modelId="{3695912C-D19A-4CD7-B9F5-A7C625FFB149}" srcId="{21EA4A3A-C3AC-4F5D-94E2-E56855F84636}" destId="{DD74B03E-785A-4AEA-B0C1-9776958B85EE}" srcOrd="1" destOrd="0" parTransId="{2D04F950-8706-45AD-8CA8-F84CA13C7452}" sibTransId="{C1052222-6989-4BEE-94A7-4BC5BE1890A7}"/>
    <dgm:cxn modelId="{43951BF9-2786-4D5B-B970-31184B690128}" srcId="{21EA4A3A-C3AC-4F5D-94E2-E56855F84636}" destId="{0CF6E5FB-E7F1-4D1E-B6B6-E78281D96FF2}" srcOrd="7" destOrd="0" parTransId="{785D6893-DA97-4574-AB57-CE65EEB8F31D}" sibTransId="{7FA8DBED-5942-4373-9AF5-FFB4FD0B131B}"/>
    <dgm:cxn modelId="{66A7F3AA-C719-460D-866B-8222FB6616E1}" type="presOf" srcId="{A6F6444A-7BFB-4830-A37F-7783844AB989}" destId="{44DE9336-A2AA-462D-9861-827345ACF4A2}" srcOrd="0" destOrd="0" presId="urn:microsoft.com/office/officeart/2005/8/layout/process4"/>
    <dgm:cxn modelId="{A51F6A31-8CD5-4764-93EF-47DFDB1940F2}" type="presOf" srcId="{DD74B03E-785A-4AEA-B0C1-9776958B85EE}" destId="{89358877-3A78-4106-BCD6-D03B391129D3}" srcOrd="0" destOrd="0" presId="urn:microsoft.com/office/officeart/2005/8/layout/process4"/>
    <dgm:cxn modelId="{15726FC3-9866-4277-B0EA-F2C2A620C4FD}" type="presParOf" srcId="{F3FDA149-1E88-4BA5-A05E-5D80C9491D17}" destId="{946EDD39-D7C6-48D1-A276-AE6BD249B327}" srcOrd="0" destOrd="0" presId="urn:microsoft.com/office/officeart/2005/8/layout/process4"/>
    <dgm:cxn modelId="{8B2A22D7-81C3-4F15-A544-3775B24D6B14}" type="presParOf" srcId="{946EDD39-D7C6-48D1-A276-AE6BD249B327}" destId="{59527454-FF21-4101-84ED-9BBE44AD4FF6}" srcOrd="0" destOrd="0" presId="urn:microsoft.com/office/officeart/2005/8/layout/process4"/>
    <dgm:cxn modelId="{C77AB48C-0956-4D69-B77C-38D682457BE8}" type="presParOf" srcId="{F3FDA149-1E88-4BA5-A05E-5D80C9491D17}" destId="{FD6C1D1F-4975-4C66-A862-7E892C31F7ED}" srcOrd="1" destOrd="0" presId="urn:microsoft.com/office/officeart/2005/8/layout/process4"/>
    <dgm:cxn modelId="{C4D8347F-450E-4CD8-97EF-AA490CDA19DA}" type="presParOf" srcId="{F3FDA149-1E88-4BA5-A05E-5D80C9491D17}" destId="{52C588B3-139A-4A4C-A4B4-EA13E3D4D3DE}" srcOrd="2" destOrd="0" presId="urn:microsoft.com/office/officeart/2005/8/layout/process4"/>
    <dgm:cxn modelId="{01F35ECA-F57E-4A9C-89EE-7DB03F63D304}" type="presParOf" srcId="{52C588B3-139A-4A4C-A4B4-EA13E3D4D3DE}" destId="{D046E024-85FB-48FA-8159-6EF679CEEF73}" srcOrd="0" destOrd="0" presId="urn:microsoft.com/office/officeart/2005/8/layout/process4"/>
    <dgm:cxn modelId="{FE081020-9248-4940-B832-385115FEC211}" type="presParOf" srcId="{F3FDA149-1E88-4BA5-A05E-5D80C9491D17}" destId="{B0FC1665-6687-4A1F-9A42-7DF4BF090196}" srcOrd="3" destOrd="0" presId="urn:microsoft.com/office/officeart/2005/8/layout/process4"/>
    <dgm:cxn modelId="{465F3973-3765-4436-A101-1246F27E1959}" type="presParOf" srcId="{F3FDA149-1E88-4BA5-A05E-5D80C9491D17}" destId="{46099A1C-409D-45A2-B2D0-C996A2A4EF53}" srcOrd="4" destOrd="0" presId="urn:microsoft.com/office/officeart/2005/8/layout/process4"/>
    <dgm:cxn modelId="{8295D999-2C11-4AEF-ABAE-D5841D99E67D}" type="presParOf" srcId="{46099A1C-409D-45A2-B2D0-C996A2A4EF53}" destId="{44DE9336-A2AA-462D-9861-827345ACF4A2}" srcOrd="0" destOrd="0" presId="urn:microsoft.com/office/officeart/2005/8/layout/process4"/>
    <dgm:cxn modelId="{7BC56ADA-344A-41B7-A5CD-EFF4EA81DB5B}" type="presParOf" srcId="{F3FDA149-1E88-4BA5-A05E-5D80C9491D17}" destId="{53D74863-B8F0-4ED1-BB49-54B78344EBF0}" srcOrd="5" destOrd="0" presId="urn:microsoft.com/office/officeart/2005/8/layout/process4"/>
    <dgm:cxn modelId="{5F707DF2-4DE4-4D17-938B-01ED868DB26A}" type="presParOf" srcId="{F3FDA149-1E88-4BA5-A05E-5D80C9491D17}" destId="{E8ADB89A-9F02-4D61-B969-48FAC230B4DF}" srcOrd="6" destOrd="0" presId="urn:microsoft.com/office/officeart/2005/8/layout/process4"/>
    <dgm:cxn modelId="{1257A5CA-83BC-40EA-8D86-9408C77E68C5}" type="presParOf" srcId="{E8ADB89A-9F02-4D61-B969-48FAC230B4DF}" destId="{3BF38FA2-E612-4CC7-B641-8E15F1D373FA}" srcOrd="0" destOrd="0" presId="urn:microsoft.com/office/officeart/2005/8/layout/process4"/>
    <dgm:cxn modelId="{6D9F2936-A215-4372-92C2-B708B716EC25}" type="presParOf" srcId="{F3FDA149-1E88-4BA5-A05E-5D80C9491D17}" destId="{E6B0E192-28AA-477A-9719-8CECAE6CEBB4}" srcOrd="7" destOrd="0" presId="urn:microsoft.com/office/officeart/2005/8/layout/process4"/>
    <dgm:cxn modelId="{E501AA07-11D4-4F60-B840-C189DB2563EB}" type="presParOf" srcId="{F3FDA149-1E88-4BA5-A05E-5D80C9491D17}" destId="{73116097-FD47-4B02-9247-5FB3D6DA32E6}" srcOrd="8" destOrd="0" presId="urn:microsoft.com/office/officeart/2005/8/layout/process4"/>
    <dgm:cxn modelId="{1C9BAE1C-7BE7-4454-8713-512041F79C95}" type="presParOf" srcId="{73116097-FD47-4B02-9247-5FB3D6DA32E6}" destId="{531B7AF1-05C7-4513-8E48-D21A4708F077}" srcOrd="0" destOrd="0" presId="urn:microsoft.com/office/officeart/2005/8/layout/process4"/>
    <dgm:cxn modelId="{43FD426B-AD68-4BE0-95FD-2AA8D6575B1B}" type="presParOf" srcId="{F3FDA149-1E88-4BA5-A05E-5D80C9491D17}" destId="{C627BA89-8179-41F2-A219-FD2DB438AA20}" srcOrd="9" destOrd="0" presId="urn:microsoft.com/office/officeart/2005/8/layout/process4"/>
    <dgm:cxn modelId="{807F0298-E302-49A6-8D04-1F20FA9B7DE0}" type="presParOf" srcId="{F3FDA149-1E88-4BA5-A05E-5D80C9491D17}" destId="{D5D94F23-7BDE-4F3E-9546-CA6CCB7D4C95}" srcOrd="10" destOrd="0" presId="urn:microsoft.com/office/officeart/2005/8/layout/process4"/>
    <dgm:cxn modelId="{DF60B3C2-B8C7-43CF-88B3-870B7151309C}" type="presParOf" srcId="{D5D94F23-7BDE-4F3E-9546-CA6CCB7D4C95}" destId="{DAD9CFBE-585F-4A8B-B4A4-EB557F855A6F}" srcOrd="0" destOrd="0" presId="urn:microsoft.com/office/officeart/2005/8/layout/process4"/>
    <dgm:cxn modelId="{B208995C-4AC4-4A35-B749-268464D0C156}" type="presParOf" srcId="{F3FDA149-1E88-4BA5-A05E-5D80C9491D17}" destId="{425D5A46-B5DF-4A4D-9EE4-F94DB63B6007}" srcOrd="11" destOrd="0" presId="urn:microsoft.com/office/officeart/2005/8/layout/process4"/>
    <dgm:cxn modelId="{E0D24497-C9B2-4375-A6F6-31F5FC9A402C}" type="presParOf" srcId="{F3FDA149-1E88-4BA5-A05E-5D80C9491D17}" destId="{B55C369B-B167-4CD5-BE51-59A172BC40D2}" srcOrd="12" destOrd="0" presId="urn:microsoft.com/office/officeart/2005/8/layout/process4"/>
    <dgm:cxn modelId="{D7FAA91E-6BA1-4EFA-8CE8-FD3871B27F42}" type="presParOf" srcId="{B55C369B-B167-4CD5-BE51-59A172BC40D2}" destId="{E458EE3D-69BB-4F91-94CA-B1CA786998A5}" srcOrd="0" destOrd="0" presId="urn:microsoft.com/office/officeart/2005/8/layout/process4"/>
    <dgm:cxn modelId="{BF826488-1EA1-45A2-B552-726C180F31DB}" type="presParOf" srcId="{F3FDA149-1E88-4BA5-A05E-5D80C9491D17}" destId="{A802F9BC-756A-4711-B253-9BD83A7FB389}" srcOrd="13" destOrd="0" presId="urn:microsoft.com/office/officeart/2005/8/layout/process4"/>
    <dgm:cxn modelId="{AC4A8EF7-1953-4109-A165-8EDD1461803F}" type="presParOf" srcId="{F3FDA149-1E88-4BA5-A05E-5D80C9491D17}" destId="{53E0E7E4-5C5F-4165-85B0-8B83A4893796}" srcOrd="14" destOrd="0" presId="urn:microsoft.com/office/officeart/2005/8/layout/process4"/>
    <dgm:cxn modelId="{F39976AE-414F-4C5D-896E-6B00F3928F1F}" type="presParOf" srcId="{53E0E7E4-5C5F-4165-85B0-8B83A4893796}" destId="{89358877-3A78-4106-BCD6-D03B391129D3}" srcOrd="0" destOrd="0" presId="urn:microsoft.com/office/officeart/2005/8/layout/process4"/>
    <dgm:cxn modelId="{EB5428A9-E568-456F-BA51-4FD9ACEC3D7E}" type="presParOf" srcId="{F3FDA149-1E88-4BA5-A05E-5D80C9491D17}" destId="{4695CFB1-39F2-4A94-AB72-88B422C7ECE5}" srcOrd="15" destOrd="0" presId="urn:microsoft.com/office/officeart/2005/8/layout/process4"/>
    <dgm:cxn modelId="{F6DA7FA3-271F-4F9A-A2AA-90230AF286E1}" type="presParOf" srcId="{F3FDA149-1E88-4BA5-A05E-5D80C9491D17}" destId="{EECC8F79-AAA7-4F1F-B9A3-6FE161110C88}" srcOrd="16" destOrd="0" presId="urn:microsoft.com/office/officeart/2005/8/layout/process4"/>
    <dgm:cxn modelId="{423F6A78-B21C-4222-94AF-6864B04B4F0F}" type="presParOf" srcId="{EECC8F79-AAA7-4F1F-B9A3-6FE161110C88}" destId="{E9BBED6B-80D0-4810-A16B-83C52A1800F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4E723-D115-4603-A8FD-4343E79BA18D}">
      <dsp:nvSpPr>
        <dsp:cNvPr id="0" name=""/>
        <dsp:cNvSpPr/>
      </dsp:nvSpPr>
      <dsp:spPr>
        <a:xfrm rot="16200000">
          <a:off x="-1258135" y="1259251"/>
          <a:ext cx="5418667" cy="2900164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116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LUK was awarded the 5-year Strategic Prevention Framework – Partnerships for Success grant through the Substance Abuse and Mental Health Services Administration (SAMHSA). </a:t>
          </a:r>
        </a:p>
      </dsp:txBody>
      <dsp:txXfrm rot="5400000">
        <a:off x="1116" y="1083733"/>
        <a:ext cx="2900164" cy="3251201"/>
      </dsp:txXfrm>
    </dsp:sp>
    <dsp:sp modelId="{BEBECB30-1EAA-4B64-A7B9-F5BCD7A8C7CE}">
      <dsp:nvSpPr>
        <dsp:cNvPr id="0" name=""/>
        <dsp:cNvSpPr/>
      </dsp:nvSpPr>
      <dsp:spPr>
        <a:xfrm rot="16200000">
          <a:off x="1859540" y="1259251"/>
          <a:ext cx="5418667" cy="2900164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116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NCCAT works with the Community Health Network of North Central Massachusetts (CHNA9) to provide greater regional support to prevent </a:t>
          </a:r>
          <a:r>
            <a:rPr lang="en-US" sz="2000" b="1" i="1" kern="1200" dirty="0" smtClean="0"/>
            <a:t>alcohol,</a:t>
          </a:r>
          <a:r>
            <a:rPr lang="en-US" sz="2000" b="1" kern="1200" dirty="0" smtClean="0"/>
            <a:t> </a:t>
          </a:r>
          <a:r>
            <a:rPr lang="en-US" sz="2000" b="1" i="1" kern="1200" dirty="0" smtClean="0"/>
            <a:t>marijuana</a:t>
          </a:r>
          <a:r>
            <a:rPr lang="en-US" sz="2000" b="1" kern="1200" dirty="0" smtClean="0"/>
            <a:t>, and </a:t>
          </a:r>
          <a:r>
            <a:rPr lang="en-US" sz="2000" b="1" i="1" kern="1200" dirty="0" smtClean="0"/>
            <a:t>nicotine</a:t>
          </a:r>
          <a:r>
            <a:rPr lang="en-US" sz="2000" b="1" kern="1200" dirty="0" smtClean="0"/>
            <a:t> use among youth ages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9-20. </a:t>
          </a:r>
          <a:endParaRPr lang="en-US" sz="2000" b="1" kern="1200" dirty="0"/>
        </a:p>
      </dsp:txBody>
      <dsp:txXfrm rot="5400000">
        <a:off x="3118791" y="1083733"/>
        <a:ext cx="2900164" cy="3251201"/>
      </dsp:txXfrm>
    </dsp:sp>
    <dsp:sp modelId="{0E347890-2EE7-4878-A0A5-A96E99131988}">
      <dsp:nvSpPr>
        <dsp:cNvPr id="0" name=""/>
        <dsp:cNvSpPr/>
      </dsp:nvSpPr>
      <dsp:spPr>
        <a:xfrm rot="16200000">
          <a:off x="4977216" y="1259251"/>
          <a:ext cx="5418667" cy="2900164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116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 CHNA9 service area includes 24 towns and 3 small cities (Fitchburg, Gardner, and Leominster), with a total population of </a:t>
          </a:r>
          <a:r>
            <a:rPr lang="en-US" sz="2000" b="1" u="sng" kern="1200" dirty="0" smtClean="0"/>
            <a:t>270,652.</a:t>
          </a:r>
          <a:endParaRPr lang="en-US" sz="2000" b="1" kern="1200" dirty="0"/>
        </a:p>
      </dsp:txBody>
      <dsp:txXfrm rot="5400000">
        <a:off x="6236467" y="1083733"/>
        <a:ext cx="2900164" cy="3251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4123A-7827-4E8B-BFD9-4258A4D16E5E}">
      <dsp:nvSpPr>
        <dsp:cNvPr id="0" name=""/>
        <dsp:cNvSpPr/>
      </dsp:nvSpPr>
      <dsp:spPr>
        <a:xfrm>
          <a:off x="1111347" y="3516"/>
          <a:ext cx="2778369" cy="166702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Community asset mapping and needs assessment </a:t>
          </a:r>
          <a:endParaRPr lang="en-US" sz="2200" kern="1200" dirty="0"/>
        </a:p>
      </dsp:txBody>
      <dsp:txXfrm>
        <a:off x="1111347" y="3516"/>
        <a:ext cx="2778369" cy="1667021"/>
      </dsp:txXfrm>
    </dsp:sp>
    <dsp:sp modelId="{92BC512F-E529-438D-86EF-27FCADB3A5AE}">
      <dsp:nvSpPr>
        <dsp:cNvPr id="0" name=""/>
        <dsp:cNvSpPr/>
      </dsp:nvSpPr>
      <dsp:spPr>
        <a:xfrm>
          <a:off x="4167553" y="3516"/>
          <a:ext cx="2778369" cy="1667021"/>
        </a:xfrm>
        <a:prstGeom prst="rect">
          <a:avLst/>
        </a:prstGeom>
        <a:solidFill>
          <a:schemeClr val="accent1">
            <a:shade val="80000"/>
            <a:hueOff val="42453"/>
            <a:satOff val="-5016"/>
            <a:lumOff val="5741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Evidence-based curriculum implementation in schools and youth organizations</a:t>
          </a:r>
          <a:endParaRPr lang="en-US" sz="2200" kern="1200" dirty="0"/>
        </a:p>
      </dsp:txBody>
      <dsp:txXfrm>
        <a:off x="4167553" y="3516"/>
        <a:ext cx="2778369" cy="1667021"/>
      </dsp:txXfrm>
    </dsp:sp>
    <dsp:sp modelId="{905795D8-6190-4BD4-B2D7-09AEB5E26F5F}">
      <dsp:nvSpPr>
        <dsp:cNvPr id="0" name=""/>
        <dsp:cNvSpPr/>
      </dsp:nvSpPr>
      <dsp:spPr>
        <a:xfrm>
          <a:off x="7223760" y="3516"/>
          <a:ext cx="2778369" cy="1667021"/>
        </a:xfrm>
        <a:prstGeom prst="rect">
          <a:avLst/>
        </a:prstGeom>
        <a:solidFill>
          <a:schemeClr val="accent1">
            <a:shade val="80000"/>
            <a:hueOff val="84906"/>
            <a:satOff val="-10033"/>
            <a:lumOff val="11482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Utilize positive youth development to involve </a:t>
          </a:r>
          <a:r>
            <a:rPr lang="en-US" sz="2200" u="sng" kern="1200" dirty="0" smtClean="0"/>
            <a:t>more</a:t>
          </a:r>
          <a:r>
            <a:rPr lang="en-US" sz="2200" kern="1200" dirty="0" smtClean="0"/>
            <a:t> </a:t>
          </a:r>
          <a:r>
            <a:rPr lang="en-US" sz="2200" u="sng" kern="1200" dirty="0" smtClean="0"/>
            <a:t>youth</a:t>
          </a:r>
          <a:r>
            <a:rPr lang="en-US" sz="2200" kern="1200" dirty="0" smtClean="0"/>
            <a:t> in prevention work</a:t>
          </a:r>
          <a:endParaRPr lang="en-US" sz="2200" kern="1200" dirty="0"/>
        </a:p>
      </dsp:txBody>
      <dsp:txXfrm>
        <a:off x="7223760" y="3516"/>
        <a:ext cx="2778369" cy="1667021"/>
      </dsp:txXfrm>
    </dsp:sp>
    <dsp:sp modelId="{E86A5703-F3D7-42AD-93FA-4E3F28731843}">
      <dsp:nvSpPr>
        <dsp:cNvPr id="0" name=""/>
        <dsp:cNvSpPr/>
      </dsp:nvSpPr>
      <dsp:spPr>
        <a:xfrm>
          <a:off x="1111347" y="1948375"/>
          <a:ext cx="2778369" cy="1667021"/>
        </a:xfrm>
        <a:prstGeom prst="rect">
          <a:avLst/>
        </a:prstGeom>
        <a:solidFill>
          <a:schemeClr val="accent1">
            <a:shade val="80000"/>
            <a:hueOff val="127359"/>
            <a:satOff val="-15049"/>
            <a:lumOff val="17223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Implement social media marketing campaigns (for youth and parents)</a:t>
          </a:r>
          <a:endParaRPr lang="en-US" sz="2200" kern="1200" dirty="0"/>
        </a:p>
      </dsp:txBody>
      <dsp:txXfrm>
        <a:off x="1111347" y="1948375"/>
        <a:ext cx="2778369" cy="1667021"/>
      </dsp:txXfrm>
    </dsp:sp>
    <dsp:sp modelId="{83278932-D667-459F-8A80-75CCBFB9132D}">
      <dsp:nvSpPr>
        <dsp:cNvPr id="0" name=""/>
        <dsp:cNvSpPr/>
      </dsp:nvSpPr>
      <dsp:spPr>
        <a:xfrm>
          <a:off x="4167553" y="1948375"/>
          <a:ext cx="2778369" cy="1667021"/>
        </a:xfrm>
        <a:prstGeom prst="rect">
          <a:avLst/>
        </a:prstGeom>
        <a:solidFill>
          <a:schemeClr val="accent1">
            <a:shade val="80000"/>
            <a:hueOff val="169812"/>
            <a:satOff val="-20065"/>
            <a:lumOff val="22965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Support local coalitions and help build new ones</a:t>
          </a:r>
          <a:endParaRPr lang="en-US" sz="2200" kern="1200" dirty="0"/>
        </a:p>
      </dsp:txBody>
      <dsp:txXfrm>
        <a:off x="4167553" y="1948375"/>
        <a:ext cx="2778369" cy="1667021"/>
      </dsp:txXfrm>
    </dsp:sp>
    <dsp:sp modelId="{1B27F3F6-4637-46F0-8612-2DADC66198F1}">
      <dsp:nvSpPr>
        <dsp:cNvPr id="0" name=""/>
        <dsp:cNvSpPr/>
      </dsp:nvSpPr>
      <dsp:spPr>
        <a:xfrm>
          <a:off x="7223760" y="1948375"/>
          <a:ext cx="2778369" cy="1667021"/>
        </a:xfrm>
        <a:prstGeom prst="rect">
          <a:avLst/>
        </a:prstGeom>
        <a:solidFill>
          <a:schemeClr val="accent1">
            <a:shade val="80000"/>
            <a:hueOff val="212265"/>
            <a:satOff val="-25081"/>
            <a:lumOff val="28706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Youth substance use prevention education for parents</a:t>
          </a:r>
          <a:endParaRPr lang="en-US" sz="2200" kern="1200" dirty="0"/>
        </a:p>
      </dsp:txBody>
      <dsp:txXfrm>
        <a:off x="7223760" y="1948375"/>
        <a:ext cx="2778369" cy="1667021"/>
      </dsp:txXfrm>
    </dsp:sp>
    <dsp:sp modelId="{08713DA0-DD0E-4777-A70D-106C057AC1DE}">
      <dsp:nvSpPr>
        <dsp:cNvPr id="0" name=""/>
        <dsp:cNvSpPr/>
      </dsp:nvSpPr>
      <dsp:spPr>
        <a:xfrm>
          <a:off x="2639450" y="3893233"/>
          <a:ext cx="2778369" cy="1667021"/>
        </a:xfrm>
        <a:prstGeom prst="rect">
          <a:avLst/>
        </a:prstGeom>
        <a:solidFill>
          <a:schemeClr val="accent1">
            <a:shade val="80000"/>
            <a:hueOff val="254718"/>
            <a:satOff val="-30098"/>
            <a:lumOff val="34447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Mini-grants for youth to organize prevention programming</a:t>
          </a:r>
          <a:endParaRPr lang="en-US" sz="2200" kern="1200" dirty="0"/>
        </a:p>
      </dsp:txBody>
      <dsp:txXfrm>
        <a:off x="2639450" y="3893233"/>
        <a:ext cx="2778369" cy="1667021"/>
      </dsp:txXfrm>
    </dsp:sp>
    <dsp:sp modelId="{AA78853F-CBD3-43AE-8778-A90A90A3BB8E}">
      <dsp:nvSpPr>
        <dsp:cNvPr id="0" name=""/>
        <dsp:cNvSpPr/>
      </dsp:nvSpPr>
      <dsp:spPr>
        <a:xfrm>
          <a:off x="5695656" y="3893233"/>
          <a:ext cx="2778369" cy="1667021"/>
        </a:xfrm>
        <a:prstGeom prst="rect">
          <a:avLst/>
        </a:prstGeom>
        <a:solidFill>
          <a:schemeClr val="accent1">
            <a:shade val="80000"/>
            <a:hueOff val="297171"/>
            <a:satOff val="-35114"/>
            <a:lumOff val="40188"/>
            <a:alphaOff val="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Policy and practice advocacy and improvement</a:t>
          </a:r>
          <a:endParaRPr lang="en-US" sz="2200" kern="1200" dirty="0"/>
        </a:p>
      </dsp:txBody>
      <dsp:txXfrm>
        <a:off x="5695656" y="3893233"/>
        <a:ext cx="2778369" cy="16670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0D628-5430-48F0-80DB-01D91C12D167}">
      <dsp:nvSpPr>
        <dsp:cNvPr id="0" name=""/>
        <dsp:cNvSpPr/>
      </dsp:nvSpPr>
      <dsp:spPr>
        <a:xfrm>
          <a:off x="-6986903" y="-1068141"/>
          <a:ext cx="8315014" cy="8315014"/>
        </a:xfrm>
        <a:prstGeom prst="blockArc">
          <a:avLst>
            <a:gd name="adj1" fmla="val 18900000"/>
            <a:gd name="adj2" fmla="val 2700000"/>
            <a:gd name="adj3" fmla="val 260"/>
          </a:avLst>
        </a:pr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E8F5C-781F-4DD3-8B07-6C4B140BB425}">
      <dsp:nvSpPr>
        <dsp:cNvPr id="0" name=""/>
        <dsp:cNvSpPr/>
      </dsp:nvSpPr>
      <dsp:spPr>
        <a:xfrm>
          <a:off x="579952" y="386047"/>
          <a:ext cx="10905151" cy="7725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324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/>
            <a:t>School administrators and teachers are concerned about the mental health of students when they come back in the fall. </a:t>
          </a:r>
          <a:endParaRPr lang="en-US" sz="2200" b="0" kern="1200" dirty="0"/>
        </a:p>
      </dsp:txBody>
      <dsp:txXfrm>
        <a:off x="579952" y="386047"/>
        <a:ext cx="10905151" cy="772588"/>
      </dsp:txXfrm>
    </dsp:sp>
    <dsp:sp modelId="{2FE7509B-86E0-4703-B4DE-7D16E587A799}">
      <dsp:nvSpPr>
        <dsp:cNvPr id="0" name=""/>
        <dsp:cNvSpPr/>
      </dsp:nvSpPr>
      <dsp:spPr>
        <a:xfrm>
          <a:off x="97084" y="289473"/>
          <a:ext cx="965735" cy="9657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5B3FED-564D-4105-A0F9-2B0C93B02529}">
      <dsp:nvSpPr>
        <dsp:cNvPr id="0" name=""/>
        <dsp:cNvSpPr/>
      </dsp:nvSpPr>
      <dsp:spPr>
        <a:xfrm>
          <a:off x="1133566" y="1544559"/>
          <a:ext cx="10351537" cy="772588"/>
        </a:xfrm>
        <a:prstGeom prst="rect">
          <a:avLst/>
        </a:prstGeom>
        <a:solidFill>
          <a:schemeClr val="accent1">
            <a:shade val="80000"/>
            <a:hueOff val="74293"/>
            <a:satOff val="-8779"/>
            <a:lumOff val="1004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324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/>
            <a:t>Vaping has increased dramatically in schools and youth are vaping in class and in bathrooms (easy to hide).</a:t>
          </a:r>
          <a:endParaRPr lang="en-US" sz="2200" b="0" kern="1200" dirty="0"/>
        </a:p>
      </dsp:txBody>
      <dsp:txXfrm>
        <a:off x="1133566" y="1544559"/>
        <a:ext cx="10351537" cy="772588"/>
      </dsp:txXfrm>
    </dsp:sp>
    <dsp:sp modelId="{EEEA48E9-CC7A-4D29-AD7E-6E2B1459625A}">
      <dsp:nvSpPr>
        <dsp:cNvPr id="0" name=""/>
        <dsp:cNvSpPr/>
      </dsp:nvSpPr>
      <dsp:spPr>
        <a:xfrm>
          <a:off x="650698" y="1447985"/>
          <a:ext cx="965735" cy="9657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4642F-3D6B-4B81-ABE9-4EDF8DFF546A}">
      <dsp:nvSpPr>
        <dsp:cNvPr id="0" name=""/>
        <dsp:cNvSpPr/>
      </dsp:nvSpPr>
      <dsp:spPr>
        <a:xfrm>
          <a:off x="1303481" y="2703071"/>
          <a:ext cx="10181621" cy="772588"/>
        </a:xfrm>
        <a:prstGeom prst="rect">
          <a:avLst/>
        </a:prstGeom>
        <a:solidFill>
          <a:schemeClr val="accent1">
            <a:shade val="80000"/>
            <a:hueOff val="148586"/>
            <a:satOff val="-17557"/>
            <a:lumOff val="2009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324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/>
            <a:t>Youth perception of harm of vaping is low.  They’re in denial about nicotine being in vapes and still think it’s just water vapor. </a:t>
          </a:r>
          <a:endParaRPr lang="en-US" sz="2200" b="0" kern="1200" dirty="0"/>
        </a:p>
      </dsp:txBody>
      <dsp:txXfrm>
        <a:off x="1303481" y="2703071"/>
        <a:ext cx="10181621" cy="772588"/>
      </dsp:txXfrm>
    </dsp:sp>
    <dsp:sp modelId="{FBA84454-CF47-4CB3-A07F-344E126A3C76}">
      <dsp:nvSpPr>
        <dsp:cNvPr id="0" name=""/>
        <dsp:cNvSpPr/>
      </dsp:nvSpPr>
      <dsp:spPr>
        <a:xfrm>
          <a:off x="820613" y="2606497"/>
          <a:ext cx="965735" cy="9657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D4B31D-0CEF-46F8-8F8E-646EF629EB27}">
      <dsp:nvSpPr>
        <dsp:cNvPr id="0" name=""/>
        <dsp:cNvSpPr/>
      </dsp:nvSpPr>
      <dsp:spPr>
        <a:xfrm>
          <a:off x="1133566" y="3861583"/>
          <a:ext cx="10351537" cy="772588"/>
        </a:xfrm>
        <a:prstGeom prst="rect">
          <a:avLst/>
        </a:prstGeom>
        <a:solidFill>
          <a:schemeClr val="accent1">
            <a:shade val="80000"/>
            <a:hueOff val="222878"/>
            <a:satOff val="-26336"/>
            <a:lumOff val="3014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324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Youth perception of harm of marijuana is low given it’s legalization and prevalence.</a:t>
          </a:r>
          <a:endParaRPr lang="en-US" sz="2200" kern="1200" dirty="0"/>
        </a:p>
      </dsp:txBody>
      <dsp:txXfrm>
        <a:off x="1133566" y="3861583"/>
        <a:ext cx="10351537" cy="772588"/>
      </dsp:txXfrm>
    </dsp:sp>
    <dsp:sp modelId="{3EC98840-1A70-4171-B0FA-F562B2ECCE21}">
      <dsp:nvSpPr>
        <dsp:cNvPr id="0" name=""/>
        <dsp:cNvSpPr/>
      </dsp:nvSpPr>
      <dsp:spPr>
        <a:xfrm>
          <a:off x="650698" y="3765009"/>
          <a:ext cx="965735" cy="9657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CFC6B-C062-49BC-94E1-14E832D39FB7}">
      <dsp:nvSpPr>
        <dsp:cNvPr id="0" name=""/>
        <dsp:cNvSpPr/>
      </dsp:nvSpPr>
      <dsp:spPr>
        <a:xfrm>
          <a:off x="579952" y="5020095"/>
          <a:ext cx="10905151" cy="772588"/>
        </a:xfrm>
        <a:prstGeom prst="rect">
          <a:avLst/>
        </a:prstGeom>
        <a:solidFill>
          <a:schemeClr val="accent1">
            <a:shade val="80000"/>
            <a:hueOff val="297171"/>
            <a:satOff val="-35114"/>
            <a:lumOff val="4018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3242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/>
            <a:t>Increased need for social emotional support in schools.</a:t>
          </a:r>
          <a:endParaRPr lang="en-US" sz="2200" b="0" kern="1200" dirty="0"/>
        </a:p>
      </dsp:txBody>
      <dsp:txXfrm>
        <a:off x="579952" y="5020095"/>
        <a:ext cx="10905151" cy="772588"/>
      </dsp:txXfrm>
    </dsp:sp>
    <dsp:sp modelId="{3A32EF5B-147A-4EBD-851F-867704CFE74E}">
      <dsp:nvSpPr>
        <dsp:cNvPr id="0" name=""/>
        <dsp:cNvSpPr/>
      </dsp:nvSpPr>
      <dsp:spPr>
        <a:xfrm>
          <a:off x="97084" y="4923521"/>
          <a:ext cx="965735" cy="9657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4A4F1-38CB-4908-96D5-4CC8C0EB2737}">
      <dsp:nvSpPr>
        <dsp:cNvPr id="0" name=""/>
        <dsp:cNvSpPr/>
      </dsp:nvSpPr>
      <dsp:spPr>
        <a:xfrm>
          <a:off x="-6499194" y="-993997"/>
          <a:ext cx="7735651" cy="7735651"/>
        </a:xfrm>
        <a:prstGeom prst="blockArc">
          <a:avLst>
            <a:gd name="adj1" fmla="val 18900000"/>
            <a:gd name="adj2" fmla="val 2700000"/>
            <a:gd name="adj3" fmla="val 279"/>
          </a:avLst>
        </a:prstGeom>
        <a:noFill/>
        <a:ln w="19050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4B0BA-14B5-4C7B-921A-94D3295E9042}">
      <dsp:nvSpPr>
        <dsp:cNvPr id="0" name=""/>
        <dsp:cNvSpPr/>
      </dsp:nvSpPr>
      <dsp:spPr>
        <a:xfrm>
          <a:off x="540118" y="359113"/>
          <a:ext cx="10990983" cy="71868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045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Many youth aren’t using opioids; however, alcohol, marijuana and nicotine can lead to harder drug use.  </a:t>
          </a:r>
          <a:endParaRPr lang="en-US" sz="2200" b="1" kern="1200" dirty="0"/>
        </a:p>
      </dsp:txBody>
      <dsp:txXfrm>
        <a:off x="540118" y="359113"/>
        <a:ext cx="10990983" cy="718687"/>
      </dsp:txXfrm>
    </dsp:sp>
    <dsp:sp modelId="{2D95E156-CAD7-4BA9-A65E-A700E9CDC28C}">
      <dsp:nvSpPr>
        <dsp:cNvPr id="0" name=""/>
        <dsp:cNvSpPr/>
      </dsp:nvSpPr>
      <dsp:spPr>
        <a:xfrm>
          <a:off x="90938" y="269277"/>
          <a:ext cx="898358" cy="898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70AD2-BDDF-46DB-B839-56E1AFA9354E}">
      <dsp:nvSpPr>
        <dsp:cNvPr id="0" name=""/>
        <dsp:cNvSpPr/>
      </dsp:nvSpPr>
      <dsp:spPr>
        <a:xfrm>
          <a:off x="1055108" y="1436799"/>
          <a:ext cx="10475993" cy="718687"/>
        </a:xfrm>
        <a:prstGeom prst="rect">
          <a:avLst/>
        </a:prstGeom>
        <a:solidFill>
          <a:schemeClr val="accent1">
            <a:shade val="80000"/>
            <a:hueOff val="74293"/>
            <a:satOff val="-8779"/>
            <a:lumOff val="1004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045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In-house school diversion programs are needed. </a:t>
          </a:r>
        </a:p>
      </dsp:txBody>
      <dsp:txXfrm>
        <a:off x="1055108" y="1436799"/>
        <a:ext cx="10475993" cy="718687"/>
      </dsp:txXfrm>
    </dsp:sp>
    <dsp:sp modelId="{3236E8FF-B7A3-43A1-A35F-66C17F5F3545}">
      <dsp:nvSpPr>
        <dsp:cNvPr id="0" name=""/>
        <dsp:cNvSpPr/>
      </dsp:nvSpPr>
      <dsp:spPr>
        <a:xfrm>
          <a:off x="605929" y="1346963"/>
          <a:ext cx="898358" cy="898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E759B-6BE1-4CC3-A287-601BE3637608}">
      <dsp:nvSpPr>
        <dsp:cNvPr id="0" name=""/>
        <dsp:cNvSpPr/>
      </dsp:nvSpPr>
      <dsp:spPr>
        <a:xfrm>
          <a:off x="1213168" y="2514484"/>
          <a:ext cx="10317932" cy="718687"/>
        </a:xfrm>
        <a:prstGeom prst="rect">
          <a:avLst/>
        </a:prstGeom>
        <a:solidFill>
          <a:schemeClr val="accent1">
            <a:shade val="80000"/>
            <a:hueOff val="148586"/>
            <a:satOff val="-17557"/>
            <a:lumOff val="2009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0458" tIns="50800" rIns="50800" bIns="50800" numCol="1" spcCol="1270" anchor="ctr" anchorCtr="0">
          <a:noAutofit/>
        </a:bodyPr>
        <a:lstStyle/>
        <a:p>
          <a:pPr lvl="0" algn="l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50" b="1" kern="1200" dirty="0" smtClean="0"/>
            <a:t>The MA Interscholastic Athletic Association (MIAA) is challenging schools to use education as opposed to punitive consequences for athletes caught using substances.</a:t>
          </a:r>
        </a:p>
      </dsp:txBody>
      <dsp:txXfrm>
        <a:off x="1213168" y="2514484"/>
        <a:ext cx="10317932" cy="718687"/>
      </dsp:txXfrm>
    </dsp:sp>
    <dsp:sp modelId="{B33947BF-B176-4644-985E-EA57FCC7C3B8}">
      <dsp:nvSpPr>
        <dsp:cNvPr id="0" name=""/>
        <dsp:cNvSpPr/>
      </dsp:nvSpPr>
      <dsp:spPr>
        <a:xfrm>
          <a:off x="763989" y="2424649"/>
          <a:ext cx="898358" cy="898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502A28-8726-445E-8828-961FCBA555EA}">
      <dsp:nvSpPr>
        <dsp:cNvPr id="0" name=""/>
        <dsp:cNvSpPr/>
      </dsp:nvSpPr>
      <dsp:spPr>
        <a:xfrm>
          <a:off x="1055108" y="3592170"/>
          <a:ext cx="10475993" cy="718687"/>
        </a:xfrm>
        <a:prstGeom prst="rect">
          <a:avLst/>
        </a:prstGeom>
        <a:solidFill>
          <a:schemeClr val="accent1">
            <a:shade val="80000"/>
            <a:hueOff val="222878"/>
            <a:satOff val="-26336"/>
            <a:lumOff val="3014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045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Access to substance use resources, therapy, and treatment is an issue in this region.</a:t>
          </a:r>
          <a:endParaRPr lang="en-US" sz="2200" b="1" kern="1200" dirty="0"/>
        </a:p>
      </dsp:txBody>
      <dsp:txXfrm>
        <a:off x="1055108" y="3592170"/>
        <a:ext cx="10475993" cy="718687"/>
      </dsp:txXfrm>
    </dsp:sp>
    <dsp:sp modelId="{146AB21B-BB17-48C2-808D-D079243ACA12}">
      <dsp:nvSpPr>
        <dsp:cNvPr id="0" name=""/>
        <dsp:cNvSpPr/>
      </dsp:nvSpPr>
      <dsp:spPr>
        <a:xfrm>
          <a:off x="605929" y="3502334"/>
          <a:ext cx="898358" cy="898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01E9E-C9AD-4FE1-B61E-CE227C490C03}">
      <dsp:nvSpPr>
        <dsp:cNvPr id="0" name=""/>
        <dsp:cNvSpPr/>
      </dsp:nvSpPr>
      <dsp:spPr>
        <a:xfrm>
          <a:off x="540118" y="4669856"/>
          <a:ext cx="10990983" cy="718687"/>
        </a:xfrm>
        <a:prstGeom prst="rect">
          <a:avLst/>
        </a:prstGeom>
        <a:solidFill>
          <a:schemeClr val="accent1">
            <a:shade val="80000"/>
            <a:hueOff val="297171"/>
            <a:satOff val="-35114"/>
            <a:lumOff val="4018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045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More parent support is needed as many don’t know what to do to help their children who are using. </a:t>
          </a:r>
          <a:endParaRPr lang="en-US" sz="2200" b="1" kern="1200" dirty="0"/>
        </a:p>
      </dsp:txBody>
      <dsp:txXfrm>
        <a:off x="540118" y="4669856"/>
        <a:ext cx="10990983" cy="718687"/>
      </dsp:txXfrm>
    </dsp:sp>
    <dsp:sp modelId="{68F0E96A-4194-426E-B6FA-5CF0ABA57E3E}">
      <dsp:nvSpPr>
        <dsp:cNvPr id="0" name=""/>
        <dsp:cNvSpPr/>
      </dsp:nvSpPr>
      <dsp:spPr>
        <a:xfrm>
          <a:off x="90938" y="4580020"/>
          <a:ext cx="898358" cy="8983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27454-FF21-4101-84ED-9BBE44AD4FF6}">
      <dsp:nvSpPr>
        <dsp:cNvPr id="0" name=""/>
        <dsp:cNvSpPr/>
      </dsp:nvSpPr>
      <dsp:spPr>
        <a:xfrm>
          <a:off x="0" y="4814624"/>
          <a:ext cx="11155679" cy="3950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More school diversion programs are needed vs. suspension</a:t>
          </a:r>
          <a:endParaRPr lang="en-US" sz="2200" kern="1200" dirty="0"/>
        </a:p>
      </dsp:txBody>
      <dsp:txXfrm>
        <a:off x="0" y="4814624"/>
        <a:ext cx="11155679" cy="395035"/>
      </dsp:txXfrm>
    </dsp:sp>
    <dsp:sp modelId="{D046E024-85FB-48FA-8159-6EF679CEEF73}">
      <dsp:nvSpPr>
        <dsp:cNvPr id="0" name=""/>
        <dsp:cNvSpPr/>
      </dsp:nvSpPr>
      <dsp:spPr>
        <a:xfrm rot="10800000">
          <a:off x="0" y="4212984"/>
          <a:ext cx="11155679" cy="607565"/>
        </a:xfrm>
        <a:prstGeom prst="upArrowCallout">
          <a:avLst/>
        </a:prstGeom>
        <a:solidFill>
          <a:schemeClr val="accent1">
            <a:shade val="80000"/>
            <a:hueOff val="37146"/>
            <a:satOff val="-4389"/>
            <a:lumOff val="502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Include more education on healthy living and basic life skills </a:t>
          </a:r>
          <a:endParaRPr lang="en-US" sz="2200" b="1" kern="1200" dirty="0"/>
        </a:p>
      </dsp:txBody>
      <dsp:txXfrm rot="10800000">
        <a:off x="0" y="4212984"/>
        <a:ext cx="11155679" cy="394778"/>
      </dsp:txXfrm>
    </dsp:sp>
    <dsp:sp modelId="{44DE9336-A2AA-462D-9861-827345ACF4A2}">
      <dsp:nvSpPr>
        <dsp:cNvPr id="0" name=""/>
        <dsp:cNvSpPr/>
      </dsp:nvSpPr>
      <dsp:spPr>
        <a:xfrm rot="10800000">
          <a:off x="0" y="3611345"/>
          <a:ext cx="11155679" cy="607565"/>
        </a:xfrm>
        <a:prstGeom prst="upArrowCallout">
          <a:avLst/>
        </a:prstGeom>
        <a:solidFill>
          <a:schemeClr val="accent1">
            <a:shade val="80000"/>
            <a:hueOff val="74293"/>
            <a:satOff val="-8779"/>
            <a:lumOff val="1004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Mentoring programs are needed, including peer mentorship</a:t>
          </a:r>
          <a:endParaRPr lang="en-US" sz="2200" b="1" kern="1200" dirty="0"/>
        </a:p>
      </dsp:txBody>
      <dsp:txXfrm rot="10800000">
        <a:off x="0" y="3611345"/>
        <a:ext cx="11155679" cy="394778"/>
      </dsp:txXfrm>
    </dsp:sp>
    <dsp:sp modelId="{3BF38FA2-E612-4CC7-B641-8E15F1D373FA}">
      <dsp:nvSpPr>
        <dsp:cNvPr id="0" name=""/>
        <dsp:cNvSpPr/>
      </dsp:nvSpPr>
      <dsp:spPr>
        <a:xfrm rot="10800000">
          <a:off x="0" y="3009705"/>
          <a:ext cx="11155679" cy="607565"/>
        </a:xfrm>
        <a:prstGeom prst="upArrowCallout">
          <a:avLst/>
        </a:prstGeom>
        <a:solidFill>
          <a:schemeClr val="accent1">
            <a:shade val="80000"/>
            <a:hueOff val="111439"/>
            <a:satOff val="-13168"/>
            <a:lumOff val="150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Need for more after-school programs for youth not involved in sports</a:t>
          </a:r>
        </a:p>
      </dsp:txBody>
      <dsp:txXfrm rot="10800000">
        <a:off x="0" y="3009705"/>
        <a:ext cx="11155679" cy="394778"/>
      </dsp:txXfrm>
    </dsp:sp>
    <dsp:sp modelId="{531B7AF1-05C7-4513-8E48-D21A4708F077}">
      <dsp:nvSpPr>
        <dsp:cNvPr id="0" name=""/>
        <dsp:cNvSpPr/>
      </dsp:nvSpPr>
      <dsp:spPr>
        <a:xfrm rot="10800000">
          <a:off x="0" y="2408065"/>
          <a:ext cx="11155679" cy="607565"/>
        </a:xfrm>
        <a:prstGeom prst="upArrowCallout">
          <a:avLst/>
        </a:prstGeom>
        <a:solidFill>
          <a:schemeClr val="accent1">
            <a:shade val="80000"/>
            <a:hueOff val="148586"/>
            <a:satOff val="-17557"/>
            <a:lumOff val="2009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Implement positive messaging campaigns (i.e. “Proud to be me, substance free”)</a:t>
          </a:r>
        </a:p>
      </dsp:txBody>
      <dsp:txXfrm rot="10800000">
        <a:off x="0" y="2408065"/>
        <a:ext cx="11155679" cy="394778"/>
      </dsp:txXfrm>
    </dsp:sp>
    <dsp:sp modelId="{DAD9CFBE-585F-4A8B-B4A4-EB557F855A6F}">
      <dsp:nvSpPr>
        <dsp:cNvPr id="0" name=""/>
        <dsp:cNvSpPr/>
      </dsp:nvSpPr>
      <dsp:spPr>
        <a:xfrm rot="10800000">
          <a:off x="0" y="1806425"/>
          <a:ext cx="11155679" cy="607565"/>
        </a:xfrm>
        <a:prstGeom prst="upArrowCallout">
          <a:avLst/>
        </a:prstGeom>
        <a:solidFill>
          <a:schemeClr val="accent1">
            <a:shade val="80000"/>
            <a:hueOff val="185732"/>
            <a:satOff val="-21946"/>
            <a:lumOff val="2511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Incorporate more Social Emotional Learning in schools and youth organizations</a:t>
          </a:r>
        </a:p>
      </dsp:txBody>
      <dsp:txXfrm rot="10800000">
        <a:off x="0" y="1806425"/>
        <a:ext cx="11155679" cy="394778"/>
      </dsp:txXfrm>
    </dsp:sp>
    <dsp:sp modelId="{E458EE3D-69BB-4F91-94CA-B1CA786998A5}">
      <dsp:nvSpPr>
        <dsp:cNvPr id="0" name=""/>
        <dsp:cNvSpPr/>
      </dsp:nvSpPr>
      <dsp:spPr>
        <a:xfrm rot="10800000">
          <a:off x="0" y="1204785"/>
          <a:ext cx="11155679" cy="607565"/>
        </a:xfrm>
        <a:prstGeom prst="upArrowCallout">
          <a:avLst/>
        </a:prstGeom>
        <a:solidFill>
          <a:schemeClr val="accent1">
            <a:shade val="80000"/>
            <a:hueOff val="222878"/>
            <a:satOff val="-26336"/>
            <a:lumOff val="3014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Educate school staff, teachers, and parents on signs of use </a:t>
          </a:r>
          <a:endParaRPr lang="en-US" sz="2200" b="1" kern="1200" dirty="0"/>
        </a:p>
      </dsp:txBody>
      <dsp:txXfrm rot="10800000">
        <a:off x="0" y="1204785"/>
        <a:ext cx="11155679" cy="394778"/>
      </dsp:txXfrm>
    </dsp:sp>
    <dsp:sp modelId="{89358877-3A78-4106-BCD6-D03B391129D3}">
      <dsp:nvSpPr>
        <dsp:cNvPr id="0" name=""/>
        <dsp:cNvSpPr/>
      </dsp:nvSpPr>
      <dsp:spPr>
        <a:xfrm rot="10800000">
          <a:off x="0" y="645347"/>
          <a:ext cx="11155679" cy="607565"/>
        </a:xfrm>
        <a:prstGeom prst="upArrowCallout">
          <a:avLst/>
        </a:prstGeom>
        <a:solidFill>
          <a:schemeClr val="accent1">
            <a:shade val="80000"/>
            <a:hueOff val="260025"/>
            <a:satOff val="-30725"/>
            <a:lumOff val="3516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Educate youth on the biology of addiction and effects on brain development</a:t>
          </a:r>
          <a:endParaRPr lang="en-US" sz="2200" b="1" kern="1200" dirty="0"/>
        </a:p>
      </dsp:txBody>
      <dsp:txXfrm rot="10800000">
        <a:off x="0" y="645347"/>
        <a:ext cx="11155679" cy="394778"/>
      </dsp:txXfrm>
    </dsp:sp>
    <dsp:sp modelId="{E9BBED6B-80D0-4810-A16B-83C52A1800F8}">
      <dsp:nvSpPr>
        <dsp:cNvPr id="0" name=""/>
        <dsp:cNvSpPr/>
      </dsp:nvSpPr>
      <dsp:spPr>
        <a:xfrm rot="10800000">
          <a:off x="0" y="1506"/>
          <a:ext cx="11155679" cy="607565"/>
        </a:xfrm>
        <a:prstGeom prst="upArrowCallout">
          <a:avLst/>
        </a:prstGeom>
        <a:solidFill>
          <a:schemeClr val="accent1">
            <a:shade val="80000"/>
            <a:hueOff val="297171"/>
            <a:satOff val="-35114"/>
            <a:lumOff val="4018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Start prevention education younger </a:t>
          </a:r>
          <a:endParaRPr lang="en-US" sz="2200" b="1" kern="1200" dirty="0"/>
        </a:p>
      </dsp:txBody>
      <dsp:txXfrm rot="10800000">
        <a:off x="0" y="1506"/>
        <a:ext cx="11155679" cy="394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7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1289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4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8925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06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50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2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9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9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7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8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FD2B8-AC75-45B9-A9FC-4C375BCB9BD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CFABF9-129E-40B4-A096-C96001ADA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0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0264" y="1122363"/>
            <a:ext cx="978408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18457"/>
            <a:ext cx="11861073" cy="4643846"/>
          </a:xfrm>
        </p:spPr>
        <p:txBody>
          <a:bodyPr>
            <a:normAutofit/>
          </a:bodyPr>
          <a:lstStyle/>
          <a:p>
            <a:pPr algn="ctr"/>
            <a:endParaRPr lang="en-US" sz="5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</a:rPr>
              <a:t>NORTH CENTRAL</a:t>
            </a:r>
            <a:endParaRPr lang="en-US" sz="55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</a:rPr>
              <a:t>COMMUNITY ACTION</a:t>
            </a:r>
            <a:endParaRPr lang="en-US" sz="55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5500" b="1" dirty="0">
                <a:solidFill>
                  <a:schemeClr val="accent1">
                    <a:lumMod val="75000"/>
                  </a:schemeClr>
                </a:solidFill>
              </a:rPr>
              <a:t>TEAM (NCCAT)</a:t>
            </a:r>
          </a:p>
          <a:p>
            <a:pPr algn="ctr"/>
            <a:r>
              <a:rPr lang="en-US" sz="4800" dirty="0"/>
              <a:t> </a:t>
            </a:r>
          </a:p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347" y="5199018"/>
            <a:ext cx="3579379" cy="1414508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  <p:pic>
        <p:nvPicPr>
          <p:cNvPr id="1027" name="Picture 3" descr="LUKLogoNoAddress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3" y="3591940"/>
            <a:ext cx="2220685" cy="3134739"/>
          </a:xfrm>
          <a:prstGeom prst="rect">
            <a:avLst/>
          </a:prstGeom>
          <a:noFill/>
          <a:ln w="25400" algn="ctr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639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20" y="387550"/>
            <a:ext cx="8610600" cy="685027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  Contact Us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300" b="1" dirty="0" smtClean="0"/>
              <a:t>Rose Gage</a:t>
            </a: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 smtClean="0"/>
              <a:t>Substance Use Prevention Coordinator</a:t>
            </a:r>
            <a:br>
              <a:rPr lang="en-US" sz="3300" b="1" dirty="0" smtClean="0"/>
            </a:br>
            <a:r>
              <a:rPr lang="en-US" sz="3300" b="1" dirty="0" smtClean="0"/>
              <a:t>rgage@LUK.org</a:t>
            </a: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dirty="0"/>
              <a:t> </a:t>
            </a:r>
            <a:br>
              <a:rPr lang="en-US" sz="3300" dirty="0"/>
            </a:br>
            <a:r>
              <a:rPr lang="en-US" sz="3300" dirty="0"/>
              <a:t>545 Westminster Street</a:t>
            </a:r>
            <a:br>
              <a:rPr lang="en-US" sz="3300" dirty="0"/>
            </a:br>
            <a:r>
              <a:rPr lang="en-US" sz="3300" dirty="0"/>
              <a:t>Fitchburg, MA 01420</a:t>
            </a:r>
            <a:br>
              <a:rPr lang="en-US" sz="3300" dirty="0"/>
            </a:br>
            <a:r>
              <a:rPr lang="en-US" sz="3300" dirty="0"/>
              <a:t> </a:t>
            </a:r>
            <a:br>
              <a:rPr lang="en-US" sz="3300" dirty="0"/>
            </a:br>
            <a:r>
              <a:rPr lang="en-US" sz="3300" dirty="0"/>
              <a:t>LUK.org/Prevention | NCCAT@LUK.org | 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800-579-0000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/>
              <a:t> </a:t>
            </a:r>
            <a:br>
              <a:rPr lang="en-US" sz="3300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435" y="1827480"/>
            <a:ext cx="4284391" cy="3100087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3357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077" y="328275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 smtClean="0"/>
              <a:t>What Is NCCAT?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477" y="2214897"/>
            <a:ext cx="10820400" cy="464310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00957522"/>
              </p:ext>
            </p:extLst>
          </p:nvPr>
        </p:nvGraphicFramePr>
        <p:xfrm>
          <a:off x="1667803" y="1345577"/>
          <a:ext cx="91377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02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663" y="1"/>
            <a:ext cx="9248505" cy="6858000"/>
          </a:xfrm>
        </p:spPr>
      </p:pic>
    </p:spTree>
    <p:extLst>
      <p:ext uri="{BB962C8B-B14F-4D97-AF65-F5344CB8AC3E}">
        <p14:creationId xmlns:p14="http://schemas.microsoft.com/office/powerpoint/2010/main" val="1752830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121" y="154034"/>
            <a:ext cx="10619935" cy="1293028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 smtClean="0"/>
              <a:t>The Work of NCCAT</a:t>
            </a:r>
            <a:endParaRPr lang="en-US" sz="42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7356060"/>
              </p:ext>
            </p:extLst>
          </p:nvPr>
        </p:nvGraphicFramePr>
        <p:xfrm>
          <a:off x="564718" y="1187715"/>
          <a:ext cx="11113477" cy="5563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437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1935" y="6723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  What we have learned</a:t>
            </a:r>
            <a:r>
              <a:rPr lang="en-US" sz="4000" dirty="0" smtClean="0"/>
              <a:t>…</a:t>
            </a:r>
            <a:endParaRPr 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82960212"/>
              </p:ext>
            </p:extLst>
          </p:nvPr>
        </p:nvGraphicFramePr>
        <p:xfrm>
          <a:off x="509453" y="627018"/>
          <a:ext cx="11573690" cy="6178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854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105" y="91441"/>
            <a:ext cx="9360191" cy="1320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What we have learned (continued)…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059681"/>
              </p:ext>
            </p:extLst>
          </p:nvPr>
        </p:nvGraphicFramePr>
        <p:xfrm>
          <a:off x="117566" y="940524"/>
          <a:ext cx="11612880" cy="5747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174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85098"/>
            <a:ext cx="11414760" cy="129302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What are young people saying?</a:t>
            </a:r>
            <a:endParaRPr lang="en-US" sz="40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0" y="3441680"/>
            <a:ext cx="2984863" cy="239126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marL="0" indent="0" algn="ctr">
              <a:buNone/>
            </a:pPr>
            <a:endParaRPr lang="en-US" sz="2000" b="1" i="1" dirty="0" smtClean="0"/>
          </a:p>
          <a:p>
            <a:pPr marL="0" indent="0" algn="ctr">
              <a:buNone/>
            </a:pPr>
            <a:r>
              <a:rPr lang="en-US" sz="2000" b="1" i="1" dirty="0" smtClean="0"/>
              <a:t>“</a:t>
            </a:r>
            <a:r>
              <a:rPr lang="en-US" sz="2000" b="1" i="1" dirty="0"/>
              <a:t>It’s important to ask youth </a:t>
            </a:r>
            <a:r>
              <a:rPr lang="en-US" sz="2000" b="1" i="1" u="sng" dirty="0"/>
              <a:t>why</a:t>
            </a:r>
            <a:r>
              <a:rPr lang="en-US" sz="2000" b="1" i="1" dirty="0"/>
              <a:t> they’re using before punishing them.”</a:t>
            </a:r>
            <a:r>
              <a:rPr lang="en-US" sz="2000" b="1" u="sng" dirty="0"/>
              <a:t>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5988480" y="4673344"/>
            <a:ext cx="2756264" cy="182667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“I </a:t>
            </a:r>
            <a:r>
              <a:rPr lang="en-US" b="1" i="1" dirty="0"/>
              <a:t>don’t use because I’m too busy with school and  activities.”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744744" y="3762103"/>
            <a:ext cx="3239588" cy="175042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“Addiction runs in my family, so I know the effects of drugs and alcohol.”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3073877" y="4637314"/>
            <a:ext cx="2814206" cy="186270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“Youth need help to develop stress management and coping skills.”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8039349" y="1189969"/>
            <a:ext cx="3944983" cy="194636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/>
              <a:t>“Many youth want to quit using but </a:t>
            </a:r>
            <a:r>
              <a:rPr lang="en-US" b="1" i="1" u="sng" dirty="0" smtClean="0"/>
              <a:t>need </a:t>
            </a:r>
            <a:r>
              <a:rPr lang="en-US" b="1" i="1" dirty="0" smtClean="0"/>
              <a:t>resources.”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22861" y="1287941"/>
            <a:ext cx="3239588" cy="175042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“</a:t>
            </a:r>
            <a:r>
              <a:rPr lang="en-US" b="1" i="1" dirty="0"/>
              <a:t>Youth try drugs and alcohol because they want to look cool and give into peer pressure.”</a:t>
            </a:r>
            <a:endParaRPr lang="en-US" dirty="0"/>
          </a:p>
        </p:txBody>
      </p:sp>
      <p:pic>
        <p:nvPicPr>
          <p:cNvPr id="2050" name="Picture 2" descr="youth talk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870" y="1528192"/>
            <a:ext cx="4541815" cy="3027010"/>
          </a:xfrm>
          <a:prstGeom prst="rect">
            <a:avLst/>
          </a:prstGeom>
          <a:noFill/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EF5FA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0984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46702"/>
            <a:ext cx="10820400" cy="1136469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/>
              <a:t>Community Opinion on Promising Practices</a:t>
            </a:r>
            <a:endParaRPr lang="en-US" sz="35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2379458"/>
              </p:ext>
            </p:extLst>
          </p:nvPr>
        </p:nvGraphicFramePr>
        <p:xfrm>
          <a:off x="518159" y="1224802"/>
          <a:ext cx="11155679" cy="5211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122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589" y="312738"/>
            <a:ext cx="10552611" cy="17446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5" y="3145352"/>
            <a:ext cx="6402314" cy="3550869"/>
          </a:xfrm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900" b="1" dirty="0" smtClean="0">
                <a:solidFill>
                  <a:schemeClr val="bg2">
                    <a:lumMod val="25000"/>
                  </a:schemeClr>
                </a:solidFill>
              </a:rPr>
              <a:t>LUK </a:t>
            </a:r>
            <a:r>
              <a:rPr lang="en-US" sz="2900" b="1" dirty="0">
                <a:solidFill>
                  <a:schemeClr val="bg2">
                    <a:lumMod val="25000"/>
                  </a:schemeClr>
                </a:solidFill>
              </a:rPr>
              <a:t>staff are trained in the </a:t>
            </a:r>
            <a:r>
              <a:rPr lang="en-US" sz="2900" b="1" dirty="0" smtClean="0">
                <a:solidFill>
                  <a:schemeClr val="bg2">
                    <a:lumMod val="25000"/>
                  </a:schemeClr>
                </a:solidFill>
              </a:rPr>
              <a:t>following evidence-based </a:t>
            </a:r>
            <a:r>
              <a:rPr lang="en-US" sz="2900" b="1" dirty="0">
                <a:solidFill>
                  <a:schemeClr val="bg2">
                    <a:lumMod val="25000"/>
                  </a:schemeClr>
                </a:solidFill>
              </a:rPr>
              <a:t>curricula</a:t>
            </a:r>
            <a:r>
              <a:rPr lang="en-US" sz="2900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endParaRPr lang="en-US" sz="29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23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</a:rPr>
              <a:t>LifeSkills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 Training 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for middle 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and high 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school students</a:t>
            </a:r>
          </a:p>
          <a:p>
            <a:r>
              <a:rPr lang="en-US" sz="2200" dirty="0" err="1" smtClean="0">
                <a:solidFill>
                  <a:schemeClr val="bg2">
                    <a:lumMod val="25000"/>
                  </a:schemeClr>
                </a:solidFill>
              </a:rPr>
              <a:t>LifeSkills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 youth substance use prevention for 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parents</a:t>
            </a:r>
          </a:p>
          <a:p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Prevention 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Plus Wellness marijuana and vaping prevention for middle 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and high 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school 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</a:rPr>
              <a:t>students</a:t>
            </a:r>
          </a:p>
          <a:p>
            <a:pPr marL="0" indent="0">
              <a:buNone/>
            </a:pPr>
            <a:endParaRPr lang="en-US" sz="19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1900" b="1" i="1" dirty="0" smtClean="0">
                <a:solidFill>
                  <a:schemeClr val="bg2">
                    <a:lumMod val="25000"/>
                  </a:schemeClr>
                </a:solidFill>
              </a:rPr>
              <a:t>**87</a:t>
            </a:r>
            <a:r>
              <a:rPr lang="en-US" sz="1900" b="1" i="1" dirty="0">
                <a:solidFill>
                  <a:schemeClr val="bg2">
                    <a:lumMod val="25000"/>
                  </a:schemeClr>
                </a:solidFill>
              </a:rPr>
              <a:t>% reduction in substance use has been reported amongst middle school students after learning </a:t>
            </a:r>
            <a:r>
              <a:rPr lang="en-US" sz="1900" b="1" i="1" dirty="0" err="1" smtClean="0">
                <a:solidFill>
                  <a:schemeClr val="bg2">
                    <a:lumMod val="25000"/>
                  </a:schemeClr>
                </a:solidFill>
              </a:rPr>
              <a:t>LifeSkills</a:t>
            </a:r>
            <a:r>
              <a:rPr lang="en-US" sz="1900" dirty="0" smtClean="0">
                <a:solidFill>
                  <a:schemeClr val="bg2">
                    <a:lumMod val="25000"/>
                  </a:schemeClr>
                </a:solidFill>
              </a:rPr>
              <a:t>**</a:t>
            </a:r>
            <a:endParaRPr lang="en-US" sz="1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AutoShape 2" descr="Image result for help wanted sig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help wanted sig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66" y="279377"/>
            <a:ext cx="5646637" cy="2585207"/>
          </a:xfrm>
          <a:prstGeom prst="rect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</p:pic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105" y="105568"/>
            <a:ext cx="3327260" cy="654356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690" y="967094"/>
            <a:ext cx="3370902" cy="66417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7068688" y="3145351"/>
            <a:ext cx="4778326" cy="3550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en-US" sz="19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329268" y="1992286"/>
            <a:ext cx="4748097" cy="2467659"/>
          </a:xfrm>
          <a:prstGeom prst="rect">
            <a:avLst/>
          </a:prstGeom>
          <a:solidFill>
            <a:srgbClr val="FD5C03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This summer, LUK staff is offering virtual workshops for youth and parents. Contact us for more details!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893159" y="4719077"/>
            <a:ext cx="4748097" cy="197714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If you have specific needs for your school or organization, let’s talk more.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135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253356"/>
      </a:accent1>
      <a:accent2>
        <a:srgbClr val="3477B2"/>
      </a:accent2>
      <a:accent3>
        <a:srgbClr val="7EB2E6"/>
      </a:accent3>
      <a:accent4>
        <a:srgbClr val="B2BBCB"/>
      </a:accent4>
      <a:accent5>
        <a:srgbClr val="417B84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252</TotalTime>
  <Words>691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           </vt:lpstr>
      <vt:lpstr>What Is NCCAT?</vt:lpstr>
      <vt:lpstr>PowerPoint Presentation</vt:lpstr>
      <vt:lpstr>The Work of NCCAT</vt:lpstr>
      <vt:lpstr>  What we have learned…</vt:lpstr>
      <vt:lpstr>What we have learned (continued)…</vt:lpstr>
      <vt:lpstr>What are young people saying?</vt:lpstr>
      <vt:lpstr>Community Opinion on Promising Practices</vt:lpstr>
      <vt:lpstr>      </vt:lpstr>
      <vt:lpstr>  Contact Us   Rose Gage Substance Use Prevention Coordinator rgage@LUK.org   545 Westminster Street Fitchburg, MA 01420   LUK.org/Prevention | NCCAT@LUK.org |  800-579-0000      </vt:lpstr>
    </vt:vector>
  </TitlesOfParts>
  <Company>LUK,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  </dc:title>
  <dc:creator>PCsetup</dc:creator>
  <cp:lastModifiedBy>PCsetup</cp:lastModifiedBy>
  <cp:revision>29</cp:revision>
  <dcterms:created xsi:type="dcterms:W3CDTF">2020-06-30T15:21:00Z</dcterms:created>
  <dcterms:modified xsi:type="dcterms:W3CDTF">2020-06-30T20:05:20Z</dcterms:modified>
</cp:coreProperties>
</file>