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2"/>
    <p:restoredTop sz="95100"/>
  </p:normalViewPr>
  <p:slideViewPr>
    <p:cSldViewPr snapToGrid="0" snapToObjects="1">
      <p:cViewPr varScale="1">
        <p:scale>
          <a:sx n="160" d="100"/>
          <a:sy n="160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D029A-5800-1241-A043-693492DBB0AC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DD3B4-9B74-2D4C-BB56-6A145B4E8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5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80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0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38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65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70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09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36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40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DD3B4-9B74-2D4C-BB56-6A145B4E8C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8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B258-3AF2-374B-9481-CD823C0D3BBE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482D-66AF-D343-BC3C-60585C933303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24C-3E55-7545-9C6B-A7E0A6820E09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C96-1876-EC46-9B1D-4CCFB780B3C2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45-25CA-A248-86F3-0488C717E18C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7D4C-E9DE-F344-A7BB-F5EEA27B7C0C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775-E01B-2540-A946-212C4D2188E4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FF36-1066-734F-8DAA-FE3B1807E763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49BA-BD02-4649-823B-F052F29022EF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6B0-5A4F-0F4B-A333-DD34CF892CBA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B19B68E-FC0C-C846-9FB0-D158C70EC8F9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39CAD-00B2-3A4C-9EB5-790A15E0083B}" type="datetime1">
              <a:rPr lang="en-US" smtClean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ugo@mahb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mahb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11333-D7F6-BB49-A12E-2C6B980B7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board of health issues in opioid use in the</a:t>
            </a:r>
            <a:br>
              <a:rPr lang="en-US" dirty="0"/>
            </a:br>
            <a:r>
              <a:rPr lang="en-US" dirty="0"/>
              <a:t>covid era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60D7D-76FD-CB47-A090-606F2D14C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463877"/>
          </a:xfrm>
        </p:spPr>
        <p:txBody>
          <a:bodyPr/>
          <a:lstStyle/>
          <a:p>
            <a:r>
              <a:rPr lang="en-US" dirty="0"/>
              <a:t>Michael hugo, </a:t>
            </a:r>
            <a:r>
              <a:rPr lang="en-US" dirty="0" err="1"/>
              <a:t>jd</a:t>
            </a:r>
            <a:r>
              <a:rPr lang="en-US" dirty="0"/>
              <a:t>.</a:t>
            </a:r>
          </a:p>
          <a:p>
            <a:r>
              <a:rPr lang="en-US" dirty="0"/>
              <a:t>Massachusetts association of health boards</a:t>
            </a:r>
          </a:p>
          <a:p>
            <a:r>
              <a:rPr lang="en-US" dirty="0"/>
              <a:t>hugo@mahb.org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428A7774-C08D-B040-A7D8-4677A07FC61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25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1E94-324B-F545-AFF4-E9DA1C1E8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Opioid Services –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F6159-A3A6-9240-8417-D97596EA5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/>
              <a:t>Pediatric SCOPE of Pain</a:t>
            </a:r>
          </a:p>
          <a:p>
            <a:pPr lvl="1"/>
            <a:r>
              <a:rPr lang="en-US" sz="2600" dirty="0"/>
              <a:t>A collaboration with Framingham and Boston University School of Medicine to educate health care providers about best practice guidelines for prescribing opioids to pediatric populations.  </a:t>
            </a:r>
          </a:p>
          <a:p>
            <a:pPr lvl="1"/>
            <a:r>
              <a:rPr lang="en-US" sz="2600" dirty="0"/>
              <a:t>In FY20 over 700 medical professionals participated in the online training module and they are developing a targeted strategy to engage local providers in FY21. </a:t>
            </a:r>
            <a:endParaRPr lang="en-US" sz="3000" dirty="0"/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224280F2-C310-A74E-8F9A-085CD75704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F6E3F-7240-434C-BA18-F225CC59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1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6E799-849E-7540-9F74-C1EF1553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5B502-CF5E-E343-B7B8-59717059D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Michael R. Hugo, J.D.</a:t>
            </a:r>
          </a:p>
          <a:p>
            <a:pPr marL="0" indent="0" algn="ctr">
              <a:buNone/>
            </a:pPr>
            <a:r>
              <a:rPr lang="en-US" sz="2800" dirty="0"/>
              <a:t>Massachusetts Association of Health Boards</a:t>
            </a:r>
          </a:p>
          <a:p>
            <a:pPr marL="0" indent="0" algn="ctr">
              <a:buNone/>
            </a:pPr>
            <a:r>
              <a:rPr lang="en-US" sz="2800" dirty="0">
                <a:hlinkClick r:id="rId3"/>
              </a:rPr>
              <a:t>hugo@mahb.org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hlinkClick r:id="rId4"/>
              </a:rPr>
              <a:t>www.mahb.org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(617) 448-4888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C2C02634-F944-3641-944D-1068DB0EA24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5CA49-2A82-734D-AE5F-BC64D92B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C9C87-EC86-ED45-8505-F5D3726A1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THE ISSUE IN MASSACHUSETTS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AE9EA-5007-0F4F-9460-9EF7022A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9158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New and incomplete data</a:t>
            </a:r>
          </a:p>
          <a:p>
            <a:pPr lvl="1"/>
            <a:r>
              <a:rPr lang="en-US" dirty="0"/>
              <a:t>At least 40 states have seen an increase in opioid fatalities since pandemic began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quarter 2020 trends in Massachusetts are on a flat-to-downward curve for whites </a:t>
            </a:r>
          </a:p>
          <a:p>
            <a:pPr lvl="1"/>
            <a:r>
              <a:rPr lang="en-US" dirty="0"/>
              <a:t>Increases are sharp in Black &amp; Brown populations</a:t>
            </a:r>
          </a:p>
          <a:p>
            <a:r>
              <a:rPr lang="en-US" b="1" dirty="0"/>
              <a:t>Confounders</a:t>
            </a:r>
          </a:p>
          <a:p>
            <a:pPr lvl="1"/>
            <a:r>
              <a:rPr lang="en-US" dirty="0"/>
              <a:t>anxiety, grief, isolation, changes at home, school, work. </a:t>
            </a:r>
          </a:p>
          <a:p>
            <a:pPr lvl="1"/>
            <a:r>
              <a:rPr lang="en-US" dirty="0"/>
              <a:t>Housing, nutritional and financial insecurity</a:t>
            </a:r>
          </a:p>
          <a:p>
            <a:pPr lvl="1"/>
            <a:r>
              <a:rPr lang="en-US" dirty="0"/>
              <a:t>Ongoing sense of uncertainty. </a:t>
            </a:r>
          </a:p>
          <a:p>
            <a:r>
              <a:rPr lang="en-US" b="1" dirty="0"/>
              <a:t>Unhealthy responses to these stressors can lead people to turn to substance use. </a:t>
            </a:r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153A13B-B70C-6D43-BE56-9FE2C1FB8C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1CE9E9-8EEB-554A-90B4-3CB6453C1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2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5D23-7B69-E547-9C8B-A66505E3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covid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4EF72-03F3-0E4B-B720-7352A1A16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Isolation</a:t>
            </a:r>
          </a:p>
          <a:p>
            <a:pPr lvl="1"/>
            <a:r>
              <a:rPr lang="en-US" dirty="0"/>
              <a:t>Shelter in place orders have pushed people into isolation. </a:t>
            </a:r>
          </a:p>
          <a:p>
            <a:pPr lvl="1"/>
            <a:r>
              <a:rPr lang="en-US" dirty="0"/>
              <a:t>being isolated or staying isolated may be helping to keep people who are in recovery away from their peers who are using drugs, </a:t>
            </a:r>
          </a:p>
          <a:p>
            <a:pPr lvl="2"/>
            <a:r>
              <a:rPr lang="en-US" dirty="0"/>
              <a:t>but it's also cutting them off from family or other critical support structures. </a:t>
            </a:r>
          </a:p>
          <a:p>
            <a:pPr lvl="1"/>
            <a:r>
              <a:rPr lang="en-US" dirty="0"/>
              <a:t>Further, </a:t>
            </a:r>
            <a:r>
              <a:rPr lang="en-US"/>
              <a:t>it's leaving </a:t>
            </a:r>
            <a:r>
              <a:rPr lang="en-US" dirty="0"/>
              <a:t>people with excess unstructured time.</a:t>
            </a:r>
          </a:p>
          <a:p>
            <a:pPr lvl="1"/>
            <a:r>
              <a:rPr lang="en-US" dirty="0"/>
              <a:t>Isolation can be dangerous in the sense that if somebody overdoses, there may not be anybody nearby to help them. </a:t>
            </a:r>
          </a:p>
          <a:p>
            <a:r>
              <a:rPr lang="en-US" b="1" dirty="0"/>
              <a:t>Treatment Issues</a:t>
            </a:r>
          </a:p>
          <a:p>
            <a:pPr lvl="1"/>
            <a:r>
              <a:rPr lang="en-US" dirty="0"/>
              <a:t>Going to an emergency room, forced fear of contracting with COVID-19, </a:t>
            </a:r>
          </a:p>
          <a:p>
            <a:pPr lvl="1"/>
            <a:r>
              <a:rPr lang="en-US" dirty="0"/>
              <a:t>closed treatment centers, cancellations of in-person recovery meetings, or difficulty in accessing their opioid use disorder medications.</a:t>
            </a:r>
            <a:endParaRPr lang="en-US" b="1" dirty="0"/>
          </a:p>
          <a:p>
            <a:pPr lvl="1"/>
            <a:endParaRPr lang="en-US" b="1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2B63D0E4-768F-5E45-A53F-03C04DCAF9D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004B8-B9F9-7B4A-AB27-DDA36301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6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CB0D2-DDC4-9249-ABD4-27E4F9A96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flexibilities from realignment of treatment options from social distancing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D2CE8-08E4-0E42-AFFF-5E44B62A2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98893" cy="3907396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Telemedicine</a:t>
            </a:r>
          </a:p>
          <a:p>
            <a:pPr lvl="1"/>
            <a:r>
              <a:rPr lang="en-US" sz="2400" dirty="0"/>
              <a:t>Now being used for some aspects of treatment that would typically require an in-person medical visit. </a:t>
            </a:r>
          </a:p>
          <a:p>
            <a:pPr lvl="1"/>
            <a:r>
              <a:rPr lang="en-US" sz="2400" dirty="0"/>
              <a:t>BSAS has changed take-home Rx regulations</a:t>
            </a:r>
          </a:p>
          <a:p>
            <a:pPr lvl="2"/>
            <a:r>
              <a:rPr lang="en-US" sz="2000" dirty="0"/>
              <a:t>Can now take home 28 days supply of methadone if patient is deemed stable</a:t>
            </a:r>
          </a:p>
          <a:p>
            <a:pPr lvl="2"/>
            <a:r>
              <a:rPr lang="en-US" sz="2000" dirty="0"/>
              <a:t>Telehealth is option of first choice for those who are deemed appropriate</a:t>
            </a:r>
          </a:p>
          <a:p>
            <a:pPr lvl="3"/>
            <a:r>
              <a:rPr lang="en-US" sz="1800" dirty="0"/>
              <a:t>Some need the face-to-face options</a:t>
            </a:r>
          </a:p>
          <a:p>
            <a:pPr lvl="2"/>
            <a:r>
              <a:rPr lang="en-US" sz="2000" dirty="0"/>
              <a:t>Researchers are paying close attention to the outcomes of these new flexibilities, because if the outcomes are good, this may be a way to improve access to treatment in the future.</a:t>
            </a:r>
            <a:endParaRPr lang="en-US" sz="2000" b="1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71CE7953-86E7-334E-8BE3-FB3319553A3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B24D9-7D50-1D4C-AB4D-D54B630EA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4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40B9B-3110-454B-9CA2-A2F9D11A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D9A38-F455-214D-AFC2-B8569B628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117" y="1853754"/>
            <a:ext cx="10399594" cy="419972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Normalizing treatment regimens</a:t>
            </a:r>
          </a:p>
          <a:p>
            <a:pPr lvl="1"/>
            <a:r>
              <a:rPr lang="en-US" dirty="0"/>
              <a:t>We've basically started to treat substance use disorder like other diseases and normalize it somewhat</a:t>
            </a:r>
          </a:p>
          <a:p>
            <a:pPr lvl="1"/>
            <a:r>
              <a:rPr lang="en-US" dirty="0"/>
              <a:t>2/3 of the 23,000 people in Massachusetts prescribed methadone are now allowed to take it at home for up to 28 days at a time. </a:t>
            </a:r>
          </a:p>
          <a:p>
            <a:pPr lvl="1"/>
            <a:r>
              <a:rPr lang="en-US" dirty="0"/>
              <a:t>State health officials say since the pandemic began, there have been only</a:t>
            </a:r>
            <a:r>
              <a:rPr lang="en-US" b="1" dirty="0"/>
              <a:t> </a:t>
            </a:r>
            <a:r>
              <a:rPr lang="en-US" dirty="0"/>
              <a:t>19 reports of lost or stolen methadone.</a:t>
            </a:r>
          </a:p>
          <a:p>
            <a:r>
              <a:rPr lang="en-US" b="1" dirty="0"/>
              <a:t>Miscellaneous Issues</a:t>
            </a:r>
          </a:p>
          <a:p>
            <a:pPr lvl="1"/>
            <a:r>
              <a:rPr lang="en-US" dirty="0"/>
              <a:t>As with all other aspects of life nowadays, we see a relaxation of peoples’ common COVID sense</a:t>
            </a:r>
          </a:p>
          <a:p>
            <a:pPr lvl="1"/>
            <a:r>
              <a:rPr lang="en-US" dirty="0"/>
              <a:t>Civil Commitments are about 50% of pre-COVID levels</a:t>
            </a:r>
          </a:p>
          <a:p>
            <a:pPr lvl="1"/>
            <a:r>
              <a:rPr lang="en-US" dirty="0"/>
              <a:t>Harm-reduction conflict: People are using opioids alone more, and have less of a chance of a friend intervening in case of OD</a:t>
            </a:r>
          </a:p>
          <a:p>
            <a:pPr lvl="1"/>
            <a:r>
              <a:rPr lang="en-US" dirty="0"/>
              <a:t>Existing Disparities will continue to widen in the face of stress to out medical system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1CF52246-259C-FD4C-B24D-3D0C67102B8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0B143-4187-0345-820A-A6E03197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FC947-4614-CD4C-BB97-D737EB4B8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board of health responses: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0F392-2F0E-0941-98FF-7D3BD5E41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Statewide stress on LBOHs:</a:t>
            </a:r>
          </a:p>
          <a:p>
            <a:pPr lvl="1"/>
            <a:r>
              <a:rPr lang="en-US" dirty="0"/>
              <a:t>Still must do BOH functions</a:t>
            </a:r>
          </a:p>
          <a:p>
            <a:pPr lvl="2"/>
            <a:r>
              <a:rPr lang="en-US" dirty="0"/>
              <a:t>Housing, food, sanitary inspections</a:t>
            </a:r>
          </a:p>
          <a:p>
            <a:pPr lvl="2"/>
            <a:r>
              <a:rPr lang="en-US" dirty="0"/>
              <a:t>Site plans for new projects</a:t>
            </a:r>
          </a:p>
          <a:p>
            <a:pPr lvl="2"/>
            <a:r>
              <a:rPr lang="en-US" dirty="0"/>
              <a:t>Field work</a:t>
            </a:r>
          </a:p>
          <a:p>
            <a:pPr lvl="1"/>
            <a:r>
              <a:rPr lang="en-US" dirty="0"/>
              <a:t>COVID Stressors</a:t>
            </a:r>
          </a:p>
          <a:p>
            <a:pPr lvl="2"/>
            <a:r>
              <a:rPr lang="en-US" dirty="0"/>
              <a:t>Of 50 Emergency Executive Orders, 30 require LBOH enforcement</a:t>
            </a:r>
          </a:p>
          <a:p>
            <a:pPr lvl="2"/>
            <a:r>
              <a:rPr lang="en-US" dirty="0"/>
              <a:t>School reopenings</a:t>
            </a:r>
          </a:p>
          <a:p>
            <a:pPr lvl="2"/>
            <a:r>
              <a:rPr lang="en-US" dirty="0"/>
              <a:t>Business reopenings, workplace safety</a:t>
            </a:r>
          </a:p>
          <a:p>
            <a:pPr lvl="2"/>
            <a:r>
              <a:rPr lang="en-US" dirty="0"/>
              <a:t>Gathering Orders</a:t>
            </a:r>
          </a:p>
          <a:p>
            <a:pPr lvl="2"/>
            <a:r>
              <a:rPr lang="en-US" dirty="0"/>
              <a:t>Other enforcement, parties, masking, recreational areas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8BA7BDB1-B831-5348-98F8-6E186CE525D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76C11-B745-C24F-872E-8B0D1E4B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7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08ADE-1C09-4A49-AD18-1D8C81A0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opioid work: Framingham </a:t>
            </a:r>
            <a:br>
              <a:rPr lang="en-US" dirty="0"/>
            </a:br>
            <a:r>
              <a:rPr lang="en-US" dirty="0"/>
              <a:t>dr.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wong</a:t>
            </a:r>
            <a:r>
              <a:rPr lang="en-US" dirty="0"/>
              <a:t> &amp; Kelly joseph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17256-10D7-0D49-9CBF-92A6CEF8D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0101"/>
          </a:xfrm>
        </p:spPr>
        <p:txBody>
          <a:bodyPr>
            <a:normAutofit fontScale="85000" lnSpcReduction="20000"/>
          </a:bodyPr>
          <a:lstStyle/>
          <a:p>
            <a:r>
              <a:rPr lang="en-US" sz="3300" b="1" dirty="0"/>
              <a:t>POST</a:t>
            </a:r>
            <a:endParaRPr lang="en-US" sz="3300" dirty="0"/>
          </a:p>
          <a:p>
            <a:pPr lvl="1"/>
            <a:r>
              <a:rPr lang="en-US" sz="3300" dirty="0"/>
              <a:t>Started in January 2020, just ahead of COVID</a:t>
            </a:r>
          </a:p>
          <a:p>
            <a:pPr lvl="1"/>
            <a:r>
              <a:rPr lang="en-US" sz="3300" dirty="0"/>
              <a:t>Post Overdose Support Team (POST) </a:t>
            </a:r>
          </a:p>
          <a:p>
            <a:pPr lvl="2"/>
            <a:r>
              <a:rPr lang="en-US" sz="2800" dirty="0"/>
              <a:t>Multi-disciplinary team model that uses real time data to conduct visitation to individuals and families following an opioid overdose incident.  </a:t>
            </a:r>
          </a:p>
          <a:p>
            <a:pPr lvl="2"/>
            <a:r>
              <a:rPr lang="en-US" sz="2800" dirty="0"/>
              <a:t>Individuals and families that are engaged through outreach visits are offered on-the-spot access to naloxone, harm reduction education and connection to services. </a:t>
            </a:r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800AB192-0B53-CF4C-8AE2-1AE5FE0E8E4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8C2C2-A4B5-5B4D-8235-462AFE87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5EDA-52F8-0B47-BA98-9D41A80A5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Opioid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DADDC-8040-9C44-9E6D-10EA639C0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85245" cy="4037749"/>
          </a:xfrm>
        </p:spPr>
        <p:txBody>
          <a:bodyPr>
            <a:normAutofit fontScale="47500" lnSpcReduction="20000"/>
          </a:bodyPr>
          <a:lstStyle/>
          <a:p>
            <a:r>
              <a:rPr lang="en-US" sz="5900" b="1" dirty="0"/>
              <a:t>Naloxone Program</a:t>
            </a:r>
            <a:endParaRPr lang="en-US" sz="5900" dirty="0"/>
          </a:p>
          <a:p>
            <a:pPr lvl="1"/>
            <a:r>
              <a:rPr lang="en-US" sz="5100" dirty="0"/>
              <a:t>The MetroWest Health Department Naloxone Program </a:t>
            </a:r>
          </a:p>
          <a:p>
            <a:pPr lvl="2"/>
            <a:r>
              <a:rPr lang="en-US" sz="3800" dirty="0"/>
              <a:t>increases community access to naloxone through local public health departments </a:t>
            </a:r>
          </a:p>
          <a:p>
            <a:pPr lvl="2"/>
            <a:r>
              <a:rPr lang="en-US" sz="3800" dirty="0"/>
              <a:t>Ashland, Framingham, Hudson and Natick – efforts coordinated by Framingham</a:t>
            </a:r>
          </a:p>
          <a:p>
            <a:pPr lvl="1"/>
            <a:r>
              <a:rPr lang="en-US" sz="5100" dirty="0"/>
              <a:t>NARCAN Distribution:</a:t>
            </a:r>
          </a:p>
          <a:p>
            <a:pPr lvl="2"/>
            <a:r>
              <a:rPr lang="en-US" sz="3800" dirty="0"/>
              <a:t>The first of its kind in the state, this program offers free and anonymous overdose prevention training and </a:t>
            </a:r>
            <a:r>
              <a:rPr lang="en-US" sz="3800" dirty="0" err="1"/>
              <a:t>narcan</a:t>
            </a:r>
            <a:r>
              <a:rPr lang="en-US" sz="3800" dirty="0"/>
              <a:t> kits to any resident or business.  </a:t>
            </a:r>
          </a:p>
          <a:p>
            <a:pPr lvl="2"/>
            <a:r>
              <a:rPr lang="en-US" sz="3800" dirty="0"/>
              <a:t>Since April 2018 over 600 individuals have been trained in how to recognize and respond to an overdose and over 40 businesses were equipped with life-saving Narcan.  </a:t>
            </a:r>
          </a:p>
          <a:p>
            <a:pPr lvl="2"/>
            <a:r>
              <a:rPr lang="en-US" sz="3800" dirty="0"/>
              <a:t>This training is being offered virtually starting in October 2020. </a:t>
            </a:r>
          </a:p>
          <a:p>
            <a:pPr marL="0" indent="0">
              <a:buNone/>
            </a:pPr>
            <a:endParaRPr lang="en-US" sz="5900" dirty="0"/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87BA306D-93E3-0E41-ABB0-FBE6BADC996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258CC-D032-A747-82E1-131326C8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9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71F34-F087-1843-A393-E03A923D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Opioid Services – 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64D64-528E-8F4C-BB9F-5334D369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934" y="2015732"/>
            <a:ext cx="10467833" cy="3716328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Recovery Friendly Workplace Initiative</a:t>
            </a:r>
            <a:endParaRPr lang="en-US" sz="2800" dirty="0"/>
          </a:p>
          <a:p>
            <a:pPr lvl="1"/>
            <a:r>
              <a:rPr lang="en-US" sz="2400" dirty="0"/>
              <a:t>Framingham is leading a group of regional partners to develop and implement a Recovery Friendly Workplace initiative. </a:t>
            </a:r>
          </a:p>
          <a:p>
            <a:pPr lvl="2"/>
            <a:r>
              <a:rPr lang="en-US" sz="2000" dirty="0"/>
              <a:t> This program will offer local businesses technical assistance, training and resources to adopt policy and practice changes that will enable the success of employees in recovery from substance use disorder.  </a:t>
            </a:r>
          </a:p>
          <a:p>
            <a:pPr lvl="2"/>
            <a:r>
              <a:rPr lang="en-US" sz="2000" dirty="0"/>
              <a:t>In addition to receiving special designation and community recognition as Recovery Friendly Workplaces, businesses will also be directly supported with hiring eligible job seekers in recovery.  </a:t>
            </a:r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272292D8-80AF-994D-B1D9-30EE29B35D5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899" y="5602350"/>
            <a:ext cx="1469101" cy="45113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8A766-E4A2-B443-A57E-B0D4D60F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850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127</TotalTime>
  <Words>904</Words>
  <Application>Microsoft Macintosh PowerPoint</Application>
  <PresentationFormat>Widescreen</PresentationFormat>
  <Paragraphs>105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Gallery</vt:lpstr>
      <vt:lpstr>Local board of health issues in opioid use in the covid era</vt:lpstr>
      <vt:lpstr>SCOPE OF THE ISSUE IN MASSACHUSETTS</vt:lpstr>
      <vt:lpstr>The covid effect</vt:lpstr>
      <vt:lpstr>New flexibilities from realignment of treatment options from social distancing</vt:lpstr>
      <vt:lpstr>LESSONS LEARNED</vt:lpstr>
      <vt:lpstr>Local board of health responses: </vt:lpstr>
      <vt:lpstr>Continuing opioid work: Framingham  dr. sam wong &amp; Kelly joseph</vt:lpstr>
      <vt:lpstr>Continuing Opioid Services</vt:lpstr>
      <vt:lpstr>Continuing Opioid Services – 2  </vt:lpstr>
      <vt:lpstr>Continuing Opioid Services – 3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board of health issues in opioid use in the covid era</dc:title>
  <dc:creator>Michael Hugo</dc:creator>
  <cp:lastModifiedBy>Michael Hugo</cp:lastModifiedBy>
  <cp:revision>10</cp:revision>
  <cp:lastPrinted>2020-10-07T13:27:03Z</cp:lastPrinted>
  <dcterms:created xsi:type="dcterms:W3CDTF">2020-10-07T05:04:26Z</dcterms:created>
  <dcterms:modified xsi:type="dcterms:W3CDTF">2020-10-07T14:05:44Z</dcterms:modified>
</cp:coreProperties>
</file>