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7" r:id="rId1"/>
  </p:sldMasterIdLst>
  <p:notesMasterIdLst>
    <p:notesMasterId r:id="rId12"/>
  </p:notesMasterIdLst>
  <p:sldIdLst>
    <p:sldId id="256" r:id="rId2"/>
    <p:sldId id="292" r:id="rId3"/>
    <p:sldId id="290" r:id="rId4"/>
    <p:sldId id="259" r:id="rId5"/>
    <p:sldId id="285" r:id="rId6"/>
    <p:sldId id="294" r:id="rId7"/>
    <p:sldId id="260" r:id="rId8"/>
    <p:sldId id="277" r:id="rId9"/>
    <p:sldId id="293" r:id="rId10"/>
    <p:sldId id="269" r:id="rId1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very, James (DPH)" initials="LJ(" lastIdx="8" clrIdx="0"/>
  <p:cmAuthor id="2" name=" Lauren Nelson" initials="lbn" lastIdx="3" clrIdx="1"/>
  <p:cmAuthor id="3" name=" " initials=" " lastIdx="8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76BB"/>
    <a:srgbClr val="01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0" autoAdjust="0"/>
    <p:restoredTop sz="75510" autoAdjust="0"/>
  </p:normalViewPr>
  <p:slideViewPr>
    <p:cSldViewPr snapToGrid="0" snapToObjects="1">
      <p:cViewPr varScale="1">
        <p:scale>
          <a:sx n="86" d="100"/>
          <a:sy n="86" d="100"/>
        </p:scale>
        <p:origin x="21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4" d="100"/>
          <a:sy n="54" d="100"/>
        </p:scale>
        <p:origin x="287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A6C4BF5-E566-BD4E-BF84-8EF979555B2D}" type="datetimeFigureOut">
              <a:rPr lang="en-US" smtClean="0"/>
              <a:t>6/30/2020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34CBBDB-52D0-FE4C-8729-D7393D454E1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6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7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309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08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251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17CDB-7501-4C90-95F1-7E28FD5084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30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237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4CBBDB-52D0-FE4C-8729-D7393D454E1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7872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17CDB-7501-4C90-95F1-7E28FD5084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307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17CDB-7501-4C90-95F1-7E28FD5084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307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17CDB-7501-4C90-95F1-7E28FD5084D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337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5144" y="2130425"/>
            <a:ext cx="8492455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397675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11299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9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945705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43553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F37ED-E52C-D04B-BD70-B183C03E603D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BF9CA7-3F15-9446-8EB4-C69A47791146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371600"/>
            <a:ext cx="5181600" cy="47548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6C81A7-EF54-644A-A3A3-A900741EE329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93944A5-DA90-DB40-BCC8-0A6C4A82F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DFBDE89-FFE1-E340-9D69-8210BFC18A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C11C5B4-7BBB-FC41-86C0-AAB19811817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E2F905-B39E-504D-8E43-B107523010D3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322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A8284-67CC-404B-90F5-554DCBF91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097280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0A712-FBB8-5B49-9A19-7524CF76EC3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1920238"/>
            <a:ext cx="5157787" cy="4297680"/>
          </a:xfrm>
          <a:prstGeom prst="rect">
            <a:avLst/>
          </a:prstGeom>
        </p:spPr>
        <p:txBody>
          <a:bodyPr/>
          <a:lstStyle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55752-6A74-934C-B334-F2DD6B79DA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097280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1ED7E2-1F15-7C46-9001-20B2F8A00C5A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1920238"/>
            <a:ext cx="5183188" cy="42976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9027F3-96A1-F54F-89E8-F47E6B10DE1B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DF137F5-2097-674B-B3F7-F6DD317C147C}"/>
              </a:ext>
            </a:extLst>
          </p:cNvPr>
          <p:cNvSpPr txBox="1"/>
          <p:nvPr userDrawn="1"/>
        </p:nvSpPr>
        <p:spPr>
          <a:xfrm>
            <a:off x="721895" y="293879"/>
            <a:ext cx="70866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cs typeface="Arial" charset="0"/>
              </a:rPr>
              <a:t>Title of Slide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CFBF09-BBCF-454C-91A3-1D89A60FA302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EEF3B907-07EC-464A-9168-21644716BCF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4" name="Footer Placeholder 3">
            <a:extLst>
              <a:ext uri="{FF2B5EF4-FFF2-40B4-BE49-F238E27FC236}">
                <a16:creationId xmlns:a16="http://schemas.microsoft.com/office/drawing/2014/main" id="{1561A3A6-AA0A-054F-AD42-397A9574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166365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E049E-FD56-F54C-8BAD-BC944A51238B}"/>
              </a:ext>
            </a:extLst>
          </p:cNvPr>
          <p:cNvSpPr txBox="1"/>
          <p:nvPr userDrawn="1"/>
        </p:nvSpPr>
        <p:spPr>
          <a:xfrm>
            <a:off x="721895" y="159655"/>
            <a:ext cx="708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cs typeface="Arial" charset="0"/>
              </a:rPr>
              <a:t>Connect with DPH</a:t>
            </a:r>
            <a:endParaRPr lang="en-US" sz="2000" dirty="0"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  <p:pic>
        <p:nvPicPr>
          <p:cNvPr id="13" name="Picture 2" descr="C:\Users\ABCohen\AppData\Local\Microsoft\Windows\Temporary Internet Files\Content.IE5\43RR80EE\Twitter_bird_logo_2012.svg[1].png">
            <a:extLst>
              <a:ext uri="{FF2B5EF4-FFF2-40B4-BE49-F238E27FC236}">
                <a16:creationId xmlns:a16="http://schemas.microsoft.com/office/drawing/2014/main" id="{4F6B478E-A7A8-1F4E-B422-5CB6507546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281" y="1353768"/>
            <a:ext cx="843195" cy="685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ABCohen\AppData\Local\Microsoft\Windows\Temporary Internet Files\Content.IE5\75V1FWE6\LinkedIn_logo_initials[1].png">
            <a:extLst>
              <a:ext uri="{FF2B5EF4-FFF2-40B4-BE49-F238E27FC236}">
                <a16:creationId xmlns:a16="http://schemas.microsoft.com/office/drawing/2014/main" id="{655629D2-47C3-9740-AF5E-F6DEC31BCC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5402" y="2423785"/>
            <a:ext cx="8382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8F5FDECC-88AB-4247-9773-F39572AE3242}"/>
              </a:ext>
            </a:extLst>
          </p:cNvPr>
          <p:cNvSpPr/>
          <p:nvPr userDrawn="1"/>
        </p:nvSpPr>
        <p:spPr>
          <a:xfrm>
            <a:off x="2423322" y="1401896"/>
            <a:ext cx="922020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/>
              <a:t>@MassDPH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Massachusetts Department of Public 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DPH blog</a:t>
            </a:r>
          </a:p>
          <a:p>
            <a:pPr fontAlgn="base"/>
            <a:r>
              <a:rPr lang="en-US" sz="2800" dirty="0"/>
              <a:t>https://blog.mass.gov/publichealth</a:t>
            </a:r>
          </a:p>
          <a:p>
            <a:pPr fontAlgn="base"/>
            <a:endParaRPr lang="en-US" sz="3600" dirty="0"/>
          </a:p>
          <a:p>
            <a:pPr fontAlgn="base"/>
            <a:r>
              <a:rPr lang="en-US" sz="3600" dirty="0"/>
              <a:t>www.mass.gov/dph</a:t>
            </a:r>
          </a:p>
        </p:txBody>
      </p:sp>
      <p:pic>
        <p:nvPicPr>
          <p:cNvPr id="16" name="Picture 4" descr="C:\Users\ABCohen\AppData\Local\Microsoft\Windows\Temporary Internet Files\Content.Outlook\L5IST9YM\DPHLogo_Blue.png">
            <a:extLst>
              <a:ext uri="{FF2B5EF4-FFF2-40B4-BE49-F238E27FC236}">
                <a16:creationId xmlns:a16="http://schemas.microsoft.com/office/drawing/2014/main" id="{375142A8-4983-3D49-94CC-CD7FE0DAAE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648" y="4887039"/>
            <a:ext cx="1200149" cy="1200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B39DE3C-CDCC-724A-BB9E-78CAF2E049E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648" y="3597197"/>
            <a:ext cx="1129705" cy="1129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803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solidFill>
          <a:srgbClr val="4376B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4CC38585-9175-5F41-B983-E626A8B41D81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01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2">
            <a:extLst>
              <a:ext uri="{FF2B5EF4-FFF2-40B4-BE49-F238E27FC236}">
                <a16:creationId xmlns:a16="http://schemas.microsoft.com/office/drawing/2014/main" id="{C0A2F920-3F11-AE49-8B23-113E3DB9044E}"/>
              </a:ext>
            </a:extLst>
          </p:cNvPr>
          <p:cNvSpPr txBox="1">
            <a:spLocks/>
          </p:cNvSpPr>
          <p:nvPr userDrawn="1"/>
        </p:nvSpPr>
        <p:spPr>
          <a:xfrm>
            <a:off x="2142581" y="1725492"/>
            <a:ext cx="8153399" cy="76200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i="0" kern="1200" cap="all" baseline="0">
                <a:solidFill>
                  <a:srgbClr val="1C2632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  <a:cs typeface="Arial" charset="0"/>
              </a:rPr>
              <a:t>Thank You!</a:t>
            </a:r>
          </a:p>
        </p:txBody>
      </p:sp>
      <p:sp>
        <p:nvSpPr>
          <p:cNvPr id="18" name="Right Arrow 17">
            <a:extLst>
              <a:ext uri="{FF2B5EF4-FFF2-40B4-BE49-F238E27FC236}">
                <a16:creationId xmlns:a16="http://schemas.microsoft.com/office/drawing/2014/main" id="{046DACA1-5854-FE4E-B523-7C1C85892163}"/>
              </a:ext>
            </a:extLst>
          </p:cNvPr>
          <p:cNvSpPr/>
          <p:nvPr userDrawn="1"/>
        </p:nvSpPr>
        <p:spPr>
          <a:xfrm>
            <a:off x="-1707848" y="791678"/>
            <a:ext cx="193646" cy="168613"/>
          </a:xfrm>
          <a:prstGeom prst="rightArrow">
            <a:avLst/>
          </a:prstGeom>
          <a:solidFill>
            <a:sysClr val="windowText" lastClr="00000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7BF16A-46A2-2C4D-B679-429BA6325698}"/>
              </a:ext>
            </a:extLst>
          </p:cNvPr>
          <p:cNvSpPr txBox="1"/>
          <p:nvPr userDrawn="1"/>
        </p:nvSpPr>
        <p:spPr>
          <a:xfrm>
            <a:off x="1768625" y="173753"/>
            <a:ext cx="10423375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>
                <a:ln w="12700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/>
                <a:uLnTx/>
                <a:uFillTx/>
              </a:rPr>
              <a:t>  Massachusetts Department of Public Health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B9E6C06E-03B8-7949-8144-A02BF1F0C7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3511" y="0"/>
            <a:ext cx="1185447" cy="2487495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Subtitle 3">
            <a:extLst>
              <a:ext uri="{FF2B5EF4-FFF2-40B4-BE49-F238E27FC236}">
                <a16:creationId xmlns:a16="http://schemas.microsoft.com/office/drawing/2014/main" id="{73BCFC28-B021-C74C-B60E-3525D726A156}"/>
              </a:ext>
            </a:extLst>
          </p:cNvPr>
          <p:cNvSpPr txBox="1">
            <a:spLocks/>
          </p:cNvSpPr>
          <p:nvPr userDrawn="1"/>
        </p:nvSpPr>
        <p:spPr>
          <a:xfrm>
            <a:off x="4199980" y="3581406"/>
            <a:ext cx="4038601" cy="8445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B1F54"/>
              </a:buClr>
              <a:buFont typeface="Arial"/>
              <a:buNone/>
              <a:defRPr sz="2400" b="0" i="0" kern="1200" baseline="0">
                <a:solidFill>
                  <a:schemeClr val="bg1"/>
                </a:solidFill>
                <a:latin typeface="+mn-lt"/>
                <a:ea typeface="Arial" charset="0"/>
                <a:cs typeface="Arial" charset="0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CB1F54"/>
              </a:buClr>
              <a:buFont typeface="Arial"/>
              <a:buNone/>
              <a:defRPr sz="1600" kern="1200">
                <a:solidFill>
                  <a:srgbClr val="1C263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Name of Presenter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B1F54"/>
              </a:buClr>
              <a:buSzTx/>
              <a:buFont typeface="Arial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cs typeface="Arial" charset="0"/>
              </a:rPr>
              <a:t>first.last@state.ma.us</a:t>
            </a:r>
          </a:p>
        </p:txBody>
      </p:sp>
    </p:spTree>
    <p:extLst>
      <p:ext uri="{BB962C8B-B14F-4D97-AF65-F5344CB8AC3E}">
        <p14:creationId xmlns:p14="http://schemas.microsoft.com/office/powerpoint/2010/main" val="222887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E840A-BCBE-4B40-B158-B16879D32C9F}"/>
              </a:ext>
            </a:extLst>
          </p:cNvPr>
          <p:cNvSpPr/>
          <p:nvPr userDrawn="1"/>
        </p:nvSpPr>
        <p:spPr>
          <a:xfrm>
            <a:off x="0" y="0"/>
            <a:ext cx="12192000" cy="977549"/>
          </a:xfrm>
          <a:prstGeom prst="rect">
            <a:avLst/>
          </a:prstGeom>
          <a:solidFill>
            <a:srgbClr val="4376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2822" y="56524"/>
            <a:ext cx="10972800" cy="8746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B607E6-0B1F-BB4A-9794-46A0CA431F4F}"/>
              </a:ext>
            </a:extLst>
          </p:cNvPr>
          <p:cNvSpPr/>
          <p:nvPr userDrawn="1"/>
        </p:nvSpPr>
        <p:spPr>
          <a:xfrm>
            <a:off x="0" y="6510528"/>
            <a:ext cx="12192000" cy="347472"/>
          </a:xfrm>
          <a:prstGeom prst="rect">
            <a:avLst/>
          </a:prstGeom>
          <a:solidFill>
            <a:srgbClr val="2A3C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33192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1" r:id="rId3"/>
    <p:sldLayoutId id="2147483662" r:id="rId4"/>
    <p:sldLayoutId id="2147483652" r:id="rId5"/>
    <p:sldLayoutId id="2147483653" r:id="rId6"/>
    <p:sldLayoutId id="2147483654" r:id="rId7"/>
    <p:sldLayoutId id="2147483655" r:id="rId8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2704" y="1897675"/>
            <a:ext cx="8492455" cy="1470025"/>
          </a:xfrm>
        </p:spPr>
        <p:txBody>
          <a:bodyPr>
            <a:noAutofit/>
          </a:bodyPr>
          <a:lstStyle/>
          <a:p>
            <a:r>
              <a:rPr lang="en-US" sz="3200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Supporting Substance Use Disorder (SUD) Treatment during COVID-19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349043" y="4525753"/>
            <a:ext cx="7690986" cy="2533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Deirdre Calvert, MSW LICSW</a:t>
            </a:r>
          </a:p>
          <a:p>
            <a:pPr algn="l"/>
            <a:r>
              <a:rPr lang="en-US" sz="32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Director</a:t>
            </a:r>
            <a:br>
              <a:rPr lang="en-US" sz="32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32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Bureau of Substance Addiction Services</a:t>
            </a:r>
          </a:p>
          <a:p>
            <a:pPr algn="l"/>
            <a:endParaRPr lang="en-US" altLang="en-US" sz="28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en-US" sz="18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8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002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38325" y="1166843"/>
            <a:ext cx="1019638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Thank you for the opportunity to present this information today.</a:t>
            </a:r>
          </a:p>
          <a:p>
            <a:endParaRPr lang="en-US" sz="800" dirty="0">
              <a:solidFill>
                <a:schemeClr val="bg1"/>
              </a:solidFill>
            </a:endParaRPr>
          </a:p>
          <a:p>
            <a:r>
              <a:rPr lang="en-US" sz="2400" dirty="0"/>
              <a:t> </a:t>
            </a:r>
          </a:p>
          <a:p>
            <a:endParaRPr lang="en-US" sz="2400" dirty="0">
              <a:solidFill>
                <a:schemeClr val="bg1"/>
              </a:solidFill>
            </a:endParaRPr>
          </a:p>
          <a:p>
            <a:endParaRPr lang="en-US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72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0CA4F-4C88-41E2-B15E-138FC1123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66018"/>
            <a:ext cx="10972800" cy="4525963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The Baker-</a:t>
            </a:r>
            <a:r>
              <a:rPr lang="en-US" dirty="0" err="1"/>
              <a:t>Polito</a:t>
            </a:r>
            <a:r>
              <a:rPr lang="en-US" dirty="0"/>
              <a:t> Administration supports the Substance Use Disorder (SUD) treatment and recovery system in responding to the unique challenges of the COVID-19 public health pandemic, and </a:t>
            </a:r>
            <a:r>
              <a:rPr lang="en-US" b="1" dirty="0"/>
              <a:t>continuing the fight against the opiate crisis</a:t>
            </a:r>
            <a:r>
              <a:rPr lang="en-US" dirty="0"/>
              <a:t>. Aggressive steps have been taken to support the SUD treatment and recovery system by addressing the following key issues.</a:t>
            </a:r>
          </a:p>
        </p:txBody>
      </p:sp>
    </p:spTree>
    <p:extLst>
      <p:ext uri="{BB962C8B-B14F-4D97-AF65-F5344CB8AC3E}">
        <p14:creationId xmlns:p14="http://schemas.microsoft.com/office/powerpoint/2010/main" val="2859199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0CDF8-2021-4FD4-B88A-661404C07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Increasing Access to Naloxone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4C9F9-B442-4758-B09B-01566AE7E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/>
              <a:t>DPH/BSAS has provided:</a:t>
            </a:r>
          </a:p>
          <a:p>
            <a:r>
              <a:rPr lang="en-US" sz="2800" dirty="0"/>
              <a:t>Over </a:t>
            </a:r>
            <a:r>
              <a:rPr lang="en-US" sz="2800" b="1" dirty="0"/>
              <a:t>13 thousand </a:t>
            </a:r>
            <a:r>
              <a:rPr lang="en-US" sz="2800" dirty="0"/>
              <a:t>naloxone kits to 45 Opioid Treatment Providers (OTPs) across Massachusetts.</a:t>
            </a:r>
          </a:p>
          <a:p>
            <a:r>
              <a:rPr lang="en-US" sz="2800" dirty="0"/>
              <a:t>In partnership with the MA Health and Hospital Association (MHHA),   </a:t>
            </a:r>
            <a:r>
              <a:rPr lang="en-US" sz="2800" b="1" dirty="0"/>
              <a:t>8.5 thousand </a:t>
            </a:r>
            <a:r>
              <a:rPr lang="en-US" sz="2800" dirty="0"/>
              <a:t>naloxone kits across 45 hospital emergency departments</a:t>
            </a:r>
          </a:p>
          <a:p>
            <a:r>
              <a:rPr lang="en-US" sz="2800" dirty="0"/>
              <a:t>In partnership with the statewide Overdose Education and Naloxone Distribution (OEND) programs and the Police Assisted Addiction Recovery Initiative (PAARI), in </a:t>
            </a:r>
            <a:r>
              <a:rPr lang="en-US" sz="2800" b="1" dirty="0"/>
              <a:t>excess of 1 thousand </a:t>
            </a:r>
            <a:r>
              <a:rPr lang="en-US" sz="2800" dirty="0"/>
              <a:t>survival kits (including naloxone, fentanyl test strips, and local resources) to county Houses of Correction in Essex, Middlesex, Suffolk, Plymouth, and Norfolk.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396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cs typeface="Arial" panose="020B0604020202020204" pitchFamily="34" charset="0"/>
              </a:rPr>
              <a:t>Healthcare Capacity/Staffing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2218"/>
            <a:ext cx="10972800" cy="500394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800" dirty="0"/>
              <a:t>DPH/BSAS has issued guidance regarding the </a:t>
            </a:r>
            <a:r>
              <a:rPr lang="en-US" sz="2800" b="1" dirty="0"/>
              <a:t>blanket waiver of regulatory requirements</a:t>
            </a:r>
            <a:r>
              <a:rPr lang="en-US" sz="2800" dirty="0"/>
              <a:t> in order to provide programs with flexibility during the COVID-19 pandemic, including:</a:t>
            </a:r>
          </a:p>
          <a:p>
            <a:r>
              <a:rPr lang="en-US" sz="2800" dirty="0"/>
              <a:t>Staffing to census instead of licensed capacity;</a:t>
            </a:r>
          </a:p>
          <a:p>
            <a:r>
              <a:rPr lang="en-US" sz="2800" dirty="0"/>
              <a:t>Changes to services in order to meet the needs of patients can be made without submitting an amendment application;</a:t>
            </a:r>
          </a:p>
          <a:p>
            <a:r>
              <a:rPr lang="en-US" sz="2800" dirty="0"/>
              <a:t>Support for telemedicine practices whenever possible/appropriate;</a:t>
            </a:r>
          </a:p>
          <a:p>
            <a:r>
              <a:rPr lang="en-US" sz="2800" dirty="0"/>
              <a:t>Using space that had been designated for other purposes to be used as COVID-19 isolation space;</a:t>
            </a:r>
          </a:p>
          <a:p>
            <a:r>
              <a:rPr lang="en-US" sz="2800" dirty="0"/>
              <a:t>Flexibility regarding the supervision of nurses if an RN is not available; and</a:t>
            </a:r>
          </a:p>
          <a:p>
            <a:r>
              <a:rPr lang="en-US" sz="2800" dirty="0"/>
              <a:t>Flexibility in the documentation process (as needed).</a:t>
            </a:r>
          </a:p>
          <a:p>
            <a:endParaRPr lang="en-US" sz="2800" dirty="0"/>
          </a:p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4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1465893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AB6EB-CDA5-4DBB-B724-C091DF98D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Medication for Opioid Use Disorder (MOUD)</a:t>
            </a:r>
            <a:endParaRPr lang="en-US" sz="3600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E0A53-BE4E-4046-B38D-725E17087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88720"/>
            <a:ext cx="10972800" cy="493744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Based on a request from DPH/BSAS, SAMHSA is allowing up to </a:t>
            </a:r>
            <a:r>
              <a:rPr lang="en-US" sz="2800" b="1" dirty="0"/>
              <a:t>28 days</a:t>
            </a:r>
            <a:r>
              <a:rPr lang="en-US" sz="2800" dirty="0"/>
              <a:t> of take home doses of MOUD for stable patients, and up to </a:t>
            </a:r>
            <a:r>
              <a:rPr lang="en-US" sz="2800" b="1" dirty="0"/>
              <a:t>14 days </a:t>
            </a:r>
            <a:r>
              <a:rPr lang="en-US" sz="2800" dirty="0"/>
              <a:t>of take home doses for less stable patients (based on the program medical director’s judgment)</a:t>
            </a:r>
          </a:p>
          <a:p>
            <a:r>
              <a:rPr lang="en-US" sz="2800" dirty="0"/>
              <a:t>DPH/BSAS is reimbursing contracted Office Based Opioid Treatment (OBOT) providers and OTPs for items to support patients, including:</a:t>
            </a:r>
          </a:p>
          <a:p>
            <a:pPr lvl="1"/>
            <a:r>
              <a:rPr lang="en-US" dirty="0"/>
              <a:t>For OBOTs, the cost of purchasing </a:t>
            </a:r>
            <a:r>
              <a:rPr lang="en-US" b="1" dirty="0"/>
              <a:t>cell phones and three months of service</a:t>
            </a:r>
            <a:r>
              <a:rPr lang="en-US" dirty="0"/>
              <a:t>, up to a maximum of $80 per client;</a:t>
            </a:r>
          </a:p>
          <a:p>
            <a:pPr lvl="1"/>
            <a:r>
              <a:rPr lang="en-US" dirty="0"/>
              <a:t>OTPs can be reimbursed for </a:t>
            </a:r>
            <a:r>
              <a:rPr lang="en-US" b="1" dirty="0"/>
              <a:t>lockable containers </a:t>
            </a:r>
            <a:r>
              <a:rPr lang="en-US" dirty="0"/>
              <a:t>up to $15/unit, and </a:t>
            </a:r>
            <a:r>
              <a:rPr lang="en-US" b="1" dirty="0"/>
              <a:t>take home bottles and caps</a:t>
            </a:r>
            <a:r>
              <a:rPr lang="en-US" dirty="0"/>
              <a:t> up to $3.30/unit; and</a:t>
            </a:r>
          </a:p>
          <a:p>
            <a:pPr lvl="1"/>
            <a:r>
              <a:rPr lang="en-US" b="1" dirty="0"/>
              <a:t>Both OBOTs and OTPs </a:t>
            </a:r>
            <a:r>
              <a:rPr lang="en-US" dirty="0"/>
              <a:t>can be reimbursed for medication, including buprenorphine and naltrexone, for patients without insurance.</a:t>
            </a:r>
          </a:p>
          <a:p>
            <a:pPr lvl="1"/>
            <a:endParaRPr lang="en-US" sz="24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25754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AB6EB-CDA5-4DBB-B724-C091DF98D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/>
              <a:t>Testing Capacity for SUD Treatment Programs</a:t>
            </a:r>
            <a:endParaRPr lang="en-US" sz="3600" b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E0A53-BE4E-4046-B38D-725E17087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188720"/>
            <a:ext cx="10972800" cy="4937443"/>
          </a:xfrm>
        </p:spPr>
        <p:txBody>
          <a:bodyPr>
            <a:normAutofit/>
          </a:bodyPr>
          <a:lstStyle/>
          <a:p>
            <a:r>
              <a:rPr lang="en-US" sz="2400" dirty="0"/>
              <a:t>Continuing to offer access to COVID-19 testing through multiple venues across all BSAS licensed/contracted programs, including testing for all employees and patients. BSAS Regional Managers are in contact with SUD treatment programs in their regions, and are providing information regarding how/where to obtain testing.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SUD treatment programs, such as congregate care bedded programs and OTPs, have been designated as a high priority for testing.</a:t>
            </a:r>
          </a:p>
          <a:p>
            <a:endParaRPr lang="en-US" sz="2400" dirty="0"/>
          </a:p>
          <a:p>
            <a:r>
              <a:rPr lang="en-US" sz="2400" dirty="0"/>
              <a:t>Mobile testing has been completed at multiple facilities using Fallon Ambulance to deliver services. As of June 17th, </a:t>
            </a:r>
            <a:r>
              <a:rPr lang="en-US" sz="2400" b="1" dirty="0"/>
              <a:t>772 people</a:t>
            </a:r>
            <a:r>
              <a:rPr lang="en-US" sz="2400" dirty="0"/>
              <a:t> have been tested, including </a:t>
            </a:r>
            <a:r>
              <a:rPr lang="en-US" sz="2400" b="1" dirty="0"/>
              <a:t>516 patients</a:t>
            </a:r>
            <a:r>
              <a:rPr lang="en-US" sz="2400" dirty="0"/>
              <a:t> and </a:t>
            </a:r>
            <a:r>
              <a:rPr lang="en-US" sz="2400" b="1" dirty="0"/>
              <a:t>256 staff</a:t>
            </a:r>
            <a:r>
              <a:rPr lang="en-US" sz="2400" dirty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08424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cs typeface="Arial" panose="020B0604020202020204" pitchFamily="34" charset="0"/>
              </a:rPr>
              <a:t>Expanding Access to Telemedicine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22218"/>
            <a:ext cx="10972800" cy="5003945"/>
          </a:xfrm>
        </p:spPr>
        <p:txBody>
          <a:bodyPr>
            <a:noAutofit/>
          </a:bodyPr>
          <a:lstStyle/>
          <a:p>
            <a:r>
              <a:rPr lang="en-US" sz="2800" dirty="0"/>
              <a:t>DPH/BSAS has extensively messaged/supported the implementation of telemedicine in SUD facilities, including counseling, group support services, and referral across the SUD treatment spectrum.</a:t>
            </a:r>
          </a:p>
          <a:p>
            <a:r>
              <a:rPr lang="en-US" sz="2800" dirty="0"/>
              <a:t>Programs have been instructed that even if their services qualify as essential, they should </a:t>
            </a:r>
            <a:r>
              <a:rPr lang="en-US" sz="2800" b="1" dirty="0"/>
              <a:t>still</a:t>
            </a:r>
            <a:r>
              <a:rPr lang="en-US" sz="2800" dirty="0"/>
              <a:t> be providing telemedicine to the fullest extent possible.</a:t>
            </a:r>
          </a:p>
          <a:p>
            <a:r>
              <a:rPr lang="en-US" sz="2800" dirty="0"/>
              <a:t>Weekly calls are held with congregate care bedded programs, infant/child serving programs, and OTPs to hear and address concerns, including how to implement telemedicine in different types of programs, and best practices for use of telemedicine.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7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29529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234"/>
            <a:ext cx="12192000" cy="874654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cs typeface="Arial" panose="020B0604020202020204" pitchFamily="34" charset="0"/>
              </a:rPr>
              <a:t>Equity/Disparities Related to COVID-19</a:t>
            </a:r>
            <a:br>
              <a:rPr lang="en-US" sz="4000" dirty="0">
                <a:cs typeface="Arial" panose="020B0604020202020204" pitchFamily="34" charset="0"/>
              </a:rPr>
            </a:br>
            <a:endParaRPr lang="en-US" sz="4000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183457"/>
            <a:ext cx="11672047" cy="474140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DPH/BSAS has met with representatives of the Black Ministerial Alliance, Congregation Lion of Judah, Community Mental Health and Wellness Center, and Whittier Street Health Center to </a:t>
            </a:r>
            <a:r>
              <a:rPr lang="en-US" b="1" dirty="0"/>
              <a:t>address disparities</a:t>
            </a:r>
            <a:r>
              <a:rPr lang="en-US" dirty="0"/>
              <a:t> in the minority populations served by the SUD treatment system, including:</a:t>
            </a:r>
          </a:p>
          <a:p>
            <a:r>
              <a:rPr lang="en-US" dirty="0"/>
              <a:t>Increasing access to COVID-19 testing;</a:t>
            </a:r>
          </a:p>
          <a:p>
            <a:r>
              <a:rPr lang="en-US" dirty="0"/>
              <a:t>Culturally competent services;</a:t>
            </a:r>
          </a:p>
          <a:p>
            <a:r>
              <a:rPr lang="en-US" dirty="0"/>
              <a:t>Opportunities for faith community outreach; and</a:t>
            </a:r>
          </a:p>
          <a:p>
            <a:r>
              <a:rPr lang="en-US" dirty="0"/>
              <a:t>Technical assistance/access to technology</a:t>
            </a:r>
          </a:p>
          <a:p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8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718386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234"/>
            <a:ext cx="12192000" cy="874654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cs typeface="Arial" panose="020B0604020202020204" pitchFamily="34" charset="0"/>
              </a:rPr>
              <a:t>Assisting with Reopening</a:t>
            </a:r>
            <a:br>
              <a:rPr lang="en-US" sz="4000" dirty="0">
                <a:cs typeface="Arial" panose="020B0604020202020204" pitchFamily="34" charset="0"/>
              </a:rPr>
            </a:br>
            <a:endParaRPr lang="en-US" sz="4000" dirty="0"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99" y="1417320"/>
            <a:ext cx="11672047" cy="4741401"/>
          </a:xfrm>
        </p:spPr>
        <p:txBody>
          <a:bodyPr>
            <a:noAutofit/>
          </a:bodyPr>
          <a:lstStyle/>
          <a:p>
            <a:r>
              <a:rPr lang="en-US" dirty="0"/>
              <a:t>DPH/BSAS has distributed EOHHS templates for required COVID-19 safety plans and self-attestation forms.</a:t>
            </a:r>
          </a:p>
          <a:p>
            <a:r>
              <a:rPr lang="en-US" dirty="0"/>
              <a:t>Calls with SUD prevention, treatment, and recovery providers have been held in order to discuss requirements for reopening, with a heavy emphasis on continuing telemedicine as much as possible until later Phases of the reopening.</a:t>
            </a:r>
          </a:p>
          <a:p>
            <a:r>
              <a:rPr lang="en-US" dirty="0"/>
              <a:t>Guidance regarding visitation for SUD treatment facilities has been distributed.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AFA3409-650A-E04D-9C6C-C839AFCA4D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56523" y="6492487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CA49D0EE-DE7F-324B-A84C-F36708423CDB}" type="slidenum">
              <a:rPr lang="en-US" smtClean="0">
                <a:solidFill>
                  <a:srgbClr val="464646">
                    <a:lumMod val="40000"/>
                    <a:lumOff val="60000"/>
                  </a:srgbClr>
                </a:solidFill>
              </a:rPr>
              <a:pPr/>
              <a:t>9</a:t>
            </a:fld>
            <a:endParaRPr lang="en-US" dirty="0">
              <a:solidFill>
                <a:srgbClr val="464646">
                  <a:lumMod val="40000"/>
                  <a:lumOff val="60000"/>
                </a:srgbClr>
              </a:solidFill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3A1742-1D21-6E49-B1F6-D58AC8A01F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11133" y="6510528"/>
            <a:ext cx="3816488" cy="3383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dirty="0">
                <a:solidFill>
                  <a:srgbClr val="464646">
                    <a:lumMod val="40000"/>
                    <a:lumOff val="60000"/>
                  </a:srgbClr>
                </a:solidFill>
              </a:rPr>
              <a:t>Massachusetts Department of Public Health       mass.gov/dph</a:t>
            </a:r>
          </a:p>
        </p:txBody>
      </p:sp>
    </p:spTree>
    <p:extLst>
      <p:ext uri="{BB962C8B-B14F-4D97-AF65-F5344CB8AC3E}">
        <p14:creationId xmlns:p14="http://schemas.microsoft.com/office/powerpoint/2010/main" val="224035504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8396</TotalTime>
  <Words>876</Words>
  <Application>Microsoft Office PowerPoint</Application>
  <PresentationFormat>Widescreen</PresentationFormat>
  <Paragraphs>66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Custom Design</vt:lpstr>
      <vt:lpstr>Supporting Substance Use Disorder (SUD) Treatment during COVID-19</vt:lpstr>
      <vt:lpstr>PowerPoint Presentation</vt:lpstr>
      <vt:lpstr>Increasing Access to Naloxone</vt:lpstr>
      <vt:lpstr>Healthcare Capacity/Staffing</vt:lpstr>
      <vt:lpstr>Medication for Opioid Use Disorder (MOUD)</vt:lpstr>
      <vt:lpstr>Testing Capacity for SUD Treatment Programs</vt:lpstr>
      <vt:lpstr>Expanding Access to Telemedicine</vt:lpstr>
      <vt:lpstr>Equity/Disparities Related to COVID-19 </vt:lpstr>
      <vt:lpstr>Assisting with Reopening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Sully Roberts</cp:lastModifiedBy>
  <cp:revision>349</cp:revision>
  <cp:lastPrinted>2020-01-02T21:42:04Z</cp:lastPrinted>
  <dcterms:created xsi:type="dcterms:W3CDTF">2019-01-10T19:26:50Z</dcterms:created>
  <dcterms:modified xsi:type="dcterms:W3CDTF">2020-06-30T14:27:16Z</dcterms:modified>
</cp:coreProperties>
</file>